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2.xml" ContentType="application/vnd.openxmlformats-officedocument.drawingml.chart+xml"/>
  <Override PartName="/ppt/notesSlides/notesSlide36.xml" ContentType="application/vnd.openxmlformats-officedocument.presentationml.notesSlide+xml"/>
  <Override PartName="/ppt/charts/chart3.xml" ContentType="application/vnd.openxmlformats-officedocument.drawingml.chart+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61" r:id="rId3"/>
    <p:sldId id="259" r:id="rId4"/>
    <p:sldId id="257" r:id="rId5"/>
    <p:sldId id="298" r:id="rId6"/>
    <p:sldId id="263" r:id="rId7"/>
    <p:sldId id="262" r:id="rId8"/>
    <p:sldId id="299" r:id="rId9"/>
    <p:sldId id="265" r:id="rId10"/>
    <p:sldId id="264" r:id="rId11"/>
    <p:sldId id="266" r:id="rId12"/>
    <p:sldId id="267" r:id="rId13"/>
    <p:sldId id="268" r:id="rId14"/>
    <p:sldId id="269" r:id="rId15"/>
    <p:sldId id="270" r:id="rId16"/>
    <p:sldId id="273" r:id="rId17"/>
    <p:sldId id="271" r:id="rId18"/>
    <p:sldId id="276" r:id="rId19"/>
    <p:sldId id="277" r:id="rId20"/>
    <p:sldId id="260" r:id="rId21"/>
    <p:sldId id="275" r:id="rId22"/>
    <p:sldId id="278" r:id="rId23"/>
    <p:sldId id="279" r:id="rId24"/>
    <p:sldId id="280" r:id="rId25"/>
    <p:sldId id="282" r:id="rId26"/>
    <p:sldId id="283" r:id="rId27"/>
    <p:sldId id="284" r:id="rId28"/>
    <p:sldId id="285" r:id="rId29"/>
    <p:sldId id="281" r:id="rId30"/>
    <p:sldId id="286" r:id="rId31"/>
    <p:sldId id="287" r:id="rId32"/>
    <p:sldId id="288" r:id="rId33"/>
    <p:sldId id="289" r:id="rId34"/>
    <p:sldId id="258" r:id="rId35"/>
    <p:sldId id="297" r:id="rId36"/>
    <p:sldId id="291" r:id="rId37"/>
    <p:sldId id="292" r:id="rId38"/>
    <p:sldId id="294" r:id="rId39"/>
    <p:sldId id="295" r:id="rId40"/>
    <p:sldId id="296" r:id="rId41"/>
    <p:sldId id="300" r:id="rId4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ctor Espinoza" initials="VE" lastIdx="2" clrIdx="0">
    <p:extLst>
      <p:ext uri="{19B8F6BF-5375-455C-9EA6-DF929625EA0E}">
        <p15:presenceInfo xmlns:p15="http://schemas.microsoft.com/office/powerpoint/2012/main" userId="b23a64d632e65be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2" dt="2026-10-03T00:58:46.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15" autoAdjust="0"/>
    <p:restoredTop sz="94610"/>
  </p:normalViewPr>
  <p:slideViewPr>
    <p:cSldViewPr snapToGrid="0" snapToObjects="1">
      <p:cViewPr varScale="1">
        <p:scale>
          <a:sx n="74" d="100"/>
          <a:sy n="74" d="100"/>
        </p:scale>
        <p:origin x="80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1"/>
  <c:style val="2"/>
  <c:chart>
    <c:title>
      <c:tx>
        <c:rich>
          <a:bodyPr/>
          <a:lstStyle/>
          <a:p>
            <a:pPr>
              <a:defRPr/>
            </a:pPr>
            <a:r>
              <a:rPr lang="es-ES"/>
              <a:t>% de recetas inapropiadas en infecciones respiratorias agudas</a:t>
            </a:r>
          </a:p>
        </c:rich>
      </c:tx>
      <c:overlay val="0"/>
    </c:title>
    <c:autoTitleDeleted val="0"/>
    <c:plotArea>
      <c:layout/>
      <c:barChart>
        <c:barDir val="col"/>
        <c:grouping val="clustered"/>
        <c:varyColors val="0"/>
        <c:ser>
          <c:idx val="0"/>
          <c:order val="0"/>
          <c:tx>
            <c:strRef>
              <c:f>Sheet1!$B$1</c:f>
              <c:strCache>
                <c:ptCount val="1"/>
                <c:pt idx="0">
                  <c:v>Al inicio</c:v>
                </c:pt>
              </c:strCache>
            </c:strRef>
          </c:tx>
          <c:spPr>
            <a:solidFill>
              <a:srgbClr val="9FB3C8"/>
            </a:solidFill>
            <a:effectLst/>
          </c:spPr>
          <c:invertIfNegative val="0"/>
          <c:dLbls>
            <c:numFmt formatCode="0.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Control (solo educación)</c:v>
                </c:pt>
                <c:pt idx="1">
                  <c:v>Alternativas sugeridas</c:v>
                </c:pt>
                <c:pt idx="2">
                  <c:v>Justificación responsable</c:v>
                </c:pt>
                <c:pt idx="3">
                  <c:v>Comparación entre pares</c:v>
                </c:pt>
              </c:strCache>
            </c:strRef>
          </c:cat>
          <c:val>
            <c:numRef>
              <c:f>Sheet1!$B$2:$B$5</c:f>
              <c:numCache>
                <c:formatCode>General</c:formatCode>
                <c:ptCount val="4"/>
                <c:pt idx="0">
                  <c:v>24.1</c:v>
                </c:pt>
                <c:pt idx="1">
                  <c:v>22.1</c:v>
                </c:pt>
                <c:pt idx="2">
                  <c:v>23.2</c:v>
                </c:pt>
                <c:pt idx="3">
                  <c:v>19.899999999999999</c:v>
                </c:pt>
              </c:numCache>
            </c:numRef>
          </c:val>
          <c:extLst>
            <c:ext xmlns:c16="http://schemas.microsoft.com/office/drawing/2014/chart" uri="{C3380CC4-5D6E-409C-BE32-E72D297353CC}">
              <c16:uniqueId val="{00000000-DB13-40DD-B0F5-9F28B6197D4F}"/>
            </c:ext>
          </c:extLst>
        </c:ser>
        <c:ser>
          <c:idx val="1"/>
          <c:order val="1"/>
          <c:tx>
            <c:strRef>
              <c:f>Sheet1!$C$1</c:f>
              <c:strCache>
                <c:ptCount val="1"/>
                <c:pt idx="0">
                  <c:v>Mes 18</c:v>
                </c:pt>
              </c:strCache>
            </c:strRef>
          </c:tx>
          <c:spPr>
            <a:solidFill>
              <a:srgbClr val="F5A623"/>
            </a:solidFill>
            <a:effectLst/>
          </c:spPr>
          <c:invertIfNegative val="0"/>
          <c:dLbls>
            <c:numFmt formatCode="0.0&quot;%&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Control (solo educación)</c:v>
                </c:pt>
                <c:pt idx="1">
                  <c:v>Alternativas sugeridas</c:v>
                </c:pt>
                <c:pt idx="2">
                  <c:v>Justificación responsable</c:v>
                </c:pt>
                <c:pt idx="3">
                  <c:v>Comparación entre pares</c:v>
                </c:pt>
              </c:strCache>
            </c:strRef>
          </c:cat>
          <c:val>
            <c:numRef>
              <c:f>Sheet1!$C$2:$C$5</c:f>
              <c:numCache>
                <c:formatCode>General</c:formatCode>
                <c:ptCount val="4"/>
                <c:pt idx="0">
                  <c:v>13.1</c:v>
                </c:pt>
                <c:pt idx="1">
                  <c:v>6.1</c:v>
                </c:pt>
                <c:pt idx="2">
                  <c:v>5.2</c:v>
                </c:pt>
                <c:pt idx="3">
                  <c:v>3.7</c:v>
                </c:pt>
              </c:numCache>
            </c:numRef>
          </c:val>
          <c:extLst>
            <c:ext xmlns:c16="http://schemas.microsoft.com/office/drawing/2014/chart" uri="{C3380CC4-5D6E-409C-BE32-E72D297353CC}">
              <c16:uniqueId val="{00000001-DB13-40DD-B0F5-9F28B6197D4F}"/>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crossAx val="2094734552"/>
        <c:crosses val="autoZero"/>
        <c:auto val="1"/>
        <c:lblAlgn val="ctr"/>
        <c:lblOffset val="100"/>
        <c:noMultiLvlLbl val="1"/>
      </c:catAx>
      <c:valAx>
        <c:axId val="2094734552"/>
        <c:scaling>
          <c:orientation val="minMax"/>
          <c:max val="30"/>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legend>
    <c:plotVisOnly val="1"/>
    <c:dispBlanksAs val="span"/>
    <c:showDLblsOverMax val="1"/>
  </c:chart>
  <c:spPr>
    <a:noFill/>
    <a:ln>
      <a:noFill/>
    </a:ln>
    <a:effectLst/>
  </c:spPr>
  <c:txPr>
    <a:bodyPr/>
    <a:lstStyle/>
    <a:p>
      <a:pPr>
        <a:defRPr sz="1100"/>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1"/>
  <c:style val="2"/>
  <c:chart>
    <c:autoTitleDeleted val="1"/>
    <c:plotArea>
      <c:layout/>
      <c:barChart>
        <c:barDir val="col"/>
        <c:grouping val="clustered"/>
        <c:varyColors val="0"/>
        <c:ser>
          <c:idx val="0"/>
          <c:order val="0"/>
          <c:tx>
            <c:strRef>
              <c:f>Sheet1!$B$1</c:f>
              <c:strCache>
                <c:ptCount val="1"/>
                <c:pt idx="0">
                  <c:v>Primeras 1,000 (2011–2013)</c:v>
                </c:pt>
              </c:strCache>
            </c:strRef>
          </c:tx>
          <c:spPr>
            <a:solidFill>
              <a:srgbClr val="E8704F"/>
            </a:solidFill>
            <a:effectLst/>
          </c:spPr>
          <c:invertIfNegative val="0"/>
          <c:dLbls>
            <c:numFmt formatCode="0.0&quot;%&quot;" sourceLinked="0"/>
            <c:spPr>
              <a:noFill/>
              <a:ln>
                <a:noFill/>
              </a:ln>
              <a:effectLst/>
            </c:spPr>
            <c:txPr>
              <a:bodyPr/>
              <a:lstStyle/>
              <a:p>
                <a:pPr>
                  <a:defRPr sz="1200" b="0" i="0" u="none" strike="noStrike">
                    <a:solidFill>
                      <a:srgbClr val="1F2A37"/>
                    </a:solidFill>
                    <a:latin typeface="Arial"/>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Fiebre</c:v>
                </c:pt>
                <c:pt idx="1">
                  <c:v>Tos</c:v>
                </c:pt>
                <c:pt idx="2">
                  <c:v>Rinorrea o congestión</c:v>
                </c:pt>
                <c:pt idx="3">
                  <c:v>Otalgia</c:v>
                </c:pt>
                <c:pt idx="4">
                  <c:v>Odinofagia</c:v>
                </c:pt>
                <c:pt idx="5">
                  <c:v>Diarrea</c:v>
                </c:pt>
                <c:pt idx="6">
                  <c:v>Síntomas urinarios</c:v>
                </c:pt>
              </c:strCache>
            </c:strRef>
          </c:cat>
          <c:val>
            <c:numRef>
              <c:f>Sheet1!$B$2:$B$8</c:f>
              <c:numCache>
                <c:formatCode>General</c:formatCode>
                <c:ptCount val="7"/>
                <c:pt idx="0">
                  <c:v>46.9</c:v>
                </c:pt>
                <c:pt idx="1">
                  <c:v>34.6</c:v>
                </c:pt>
                <c:pt idx="2">
                  <c:v>35.9</c:v>
                </c:pt>
                <c:pt idx="3">
                  <c:v>79.400000000000006</c:v>
                </c:pt>
                <c:pt idx="4">
                  <c:v>63.4</c:v>
                </c:pt>
                <c:pt idx="5">
                  <c:v>17.899999999999999</c:v>
                </c:pt>
                <c:pt idx="6">
                  <c:v>37.200000000000003</c:v>
                </c:pt>
              </c:numCache>
            </c:numRef>
          </c:val>
          <c:extLst>
            <c:ext xmlns:c16="http://schemas.microsoft.com/office/drawing/2014/chart" uri="{C3380CC4-5D6E-409C-BE32-E72D297353CC}">
              <c16:uniqueId val="{00000000-F6A6-4EDF-9644-84875F7930F9}"/>
            </c:ext>
          </c:extLst>
        </c:ser>
        <c:ser>
          <c:idx val="1"/>
          <c:order val="1"/>
          <c:tx>
            <c:strRef>
              <c:f>Sheet1!$C$1</c:f>
              <c:strCache>
                <c:ptCount val="1"/>
                <c:pt idx="0">
                  <c:v>Últimas 1,000 (2025–2026)</c:v>
                </c:pt>
              </c:strCache>
            </c:strRef>
          </c:tx>
          <c:spPr>
            <a:solidFill>
              <a:srgbClr val="F5A623"/>
            </a:solidFill>
            <a:effectLst/>
          </c:spPr>
          <c:invertIfNegative val="0"/>
          <c:dLbls>
            <c:numFmt formatCode="0.0&quot;%&quot;" sourceLinked="0"/>
            <c:spPr>
              <a:noFill/>
              <a:ln>
                <a:noFill/>
              </a:ln>
              <a:effectLst/>
            </c:spPr>
            <c:txPr>
              <a:bodyPr/>
              <a:lstStyle/>
              <a:p>
                <a:pPr>
                  <a:defRPr sz="1200" b="0" i="0" u="none" strike="noStrike">
                    <a:solidFill>
                      <a:srgbClr val="1F2A37"/>
                    </a:solidFill>
                    <a:latin typeface="Arial"/>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Fiebre</c:v>
                </c:pt>
                <c:pt idx="1">
                  <c:v>Tos</c:v>
                </c:pt>
                <c:pt idx="2">
                  <c:v>Rinorrea o congestión</c:v>
                </c:pt>
                <c:pt idx="3">
                  <c:v>Otalgia</c:v>
                </c:pt>
                <c:pt idx="4">
                  <c:v>Odinofagia</c:v>
                </c:pt>
                <c:pt idx="5">
                  <c:v>Diarrea</c:v>
                </c:pt>
                <c:pt idx="6">
                  <c:v>Síntomas urinarios</c:v>
                </c:pt>
              </c:strCache>
            </c:strRef>
          </c:cat>
          <c:val>
            <c:numRef>
              <c:f>Sheet1!$C$2:$C$8</c:f>
              <c:numCache>
                <c:formatCode>General</c:formatCode>
                <c:ptCount val="7"/>
                <c:pt idx="0">
                  <c:v>5.9</c:v>
                </c:pt>
                <c:pt idx="1">
                  <c:v>2.7</c:v>
                </c:pt>
                <c:pt idx="2">
                  <c:v>2.1</c:v>
                </c:pt>
                <c:pt idx="3">
                  <c:v>23.8</c:v>
                </c:pt>
                <c:pt idx="4">
                  <c:v>3.3</c:v>
                </c:pt>
                <c:pt idx="5">
                  <c:v>4.7</c:v>
                </c:pt>
                <c:pt idx="6">
                  <c:v>33.299999999999997</c:v>
                </c:pt>
              </c:numCache>
            </c:numRef>
          </c:val>
          <c:extLst>
            <c:ext xmlns:c16="http://schemas.microsoft.com/office/drawing/2014/chart" uri="{C3380CC4-5D6E-409C-BE32-E72D297353CC}">
              <c16:uniqueId val="{00000001-F6A6-4EDF-9644-84875F7930F9}"/>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1F2A37"/>
                </a:solidFill>
                <a:latin typeface="Calibri"/>
              </a:defRPr>
            </a:pPr>
            <a:endParaRPr lang="es-MX"/>
          </a:p>
        </c:txPr>
        <c:crossAx val="2094734552"/>
        <c:crosses val="autoZero"/>
        <c:auto val="1"/>
        <c:lblAlgn val="ctr"/>
        <c:lblOffset val="100"/>
        <c:noMultiLvlLbl val="1"/>
      </c:catAx>
      <c:valAx>
        <c:axId val="2094734552"/>
        <c:scaling>
          <c:orientation val="minMax"/>
          <c:max val="90"/>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300">
              <a:latin typeface="Calibri"/>
              <a:cs typeface="Calibri"/>
            </a:defRPr>
          </a:pPr>
          <a:endParaRPr lang="es-MX"/>
        </a:p>
      </c:txPr>
    </c:legend>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1"/>
  <c:style val="2"/>
  <c:chart>
    <c:title>
      <c:tx>
        <c:rich>
          <a:bodyPr/>
          <a:lstStyle/>
          <a:p>
            <a:pPr>
              <a:defRPr sz="1300" b="0" i="0" u="none" strike="noStrike">
                <a:solidFill>
                  <a:srgbClr val="1F2A37"/>
                </a:solidFill>
                <a:latin typeface="Calibri"/>
              </a:defRPr>
            </a:pPr>
            <a:r>
              <a:rPr lang="es-MX" sz="1300" b="0" i="0" u="none" strike="noStrike">
                <a:solidFill>
                  <a:srgbClr val="1F2A37"/>
                </a:solidFill>
                <a:latin typeface="Calibri"/>
              </a:rPr>
              <a:t>Reducción en puntos porcentuales</a:t>
            </a:r>
          </a:p>
        </c:rich>
      </c:tx>
      <c:overlay val="0"/>
    </c:title>
    <c:autoTitleDeleted val="0"/>
    <c:plotArea>
      <c:layout/>
      <c:barChart>
        <c:barDir val="bar"/>
        <c:grouping val="stacked"/>
        <c:varyColors val="0"/>
        <c:ser>
          <c:idx val="0"/>
          <c:order val="0"/>
          <c:tx>
            <c:strRef>
              <c:f>Sheet1!$B$1</c:f>
              <c:strCache>
                <c:ptCount val="1"/>
                <c:pt idx="0">
                  <c:v>Respiratorios y otros</c:v>
                </c:pt>
              </c:strCache>
            </c:strRef>
          </c:tx>
          <c:spPr>
            <a:solidFill>
              <a:srgbClr val="1C3A63"/>
            </a:solidFill>
            <a:effectLst/>
          </c:spPr>
          <c:invertIfNegative val="0"/>
          <c:dLbls>
            <c:numFmt formatCode="&quot;−&quot;0.0;;;" sourceLinked="0"/>
            <c:spPr>
              <a:noFill/>
              <a:ln>
                <a:noFill/>
              </a:ln>
              <a:effectLst/>
            </c:spPr>
            <c:txPr>
              <a:bodyPr/>
              <a:lstStyle/>
              <a:p>
                <a:pPr>
                  <a:defRPr sz="1200" b="1" i="0" u="none" strike="noStrike">
                    <a:solidFill>
                      <a:srgbClr val="FFFFFF"/>
                    </a:solidFill>
                    <a:latin typeface="Arial"/>
                  </a:defRPr>
                </a:pPr>
                <a:endParaRPr lang="es-MX"/>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Síntomas urinarios</c:v>
                </c:pt>
                <c:pt idx="1">
                  <c:v>Diarrea</c:v>
                </c:pt>
                <c:pt idx="2">
                  <c:v>Tos</c:v>
                </c:pt>
                <c:pt idx="3">
                  <c:v>Rinorrea o congestión</c:v>
                </c:pt>
                <c:pt idx="4">
                  <c:v>Fiebre</c:v>
                </c:pt>
                <c:pt idx="5">
                  <c:v>Otalgia</c:v>
                </c:pt>
                <c:pt idx="6">
                  <c:v>Odinofagia</c:v>
                </c:pt>
              </c:strCache>
            </c:strRef>
          </c:cat>
          <c:val>
            <c:numRef>
              <c:f>Sheet1!$B$2:$B$8</c:f>
              <c:numCache>
                <c:formatCode>General</c:formatCode>
                <c:ptCount val="7"/>
                <c:pt idx="0">
                  <c:v>0</c:v>
                </c:pt>
                <c:pt idx="1">
                  <c:v>13.3</c:v>
                </c:pt>
                <c:pt idx="2">
                  <c:v>31.9</c:v>
                </c:pt>
                <c:pt idx="3">
                  <c:v>33.799999999999997</c:v>
                </c:pt>
                <c:pt idx="4">
                  <c:v>41.1</c:v>
                </c:pt>
                <c:pt idx="5">
                  <c:v>55.6</c:v>
                </c:pt>
                <c:pt idx="6">
                  <c:v>60.1</c:v>
                </c:pt>
              </c:numCache>
            </c:numRef>
          </c:val>
          <c:extLst>
            <c:ext xmlns:c16="http://schemas.microsoft.com/office/drawing/2014/chart" uri="{C3380CC4-5D6E-409C-BE32-E72D297353CC}">
              <c16:uniqueId val="{00000000-B0F8-4BB3-BDB6-4A4234B9EF57}"/>
            </c:ext>
          </c:extLst>
        </c:ser>
        <c:ser>
          <c:idx val="1"/>
          <c:order val="1"/>
          <c:tx>
            <c:strRef>
              <c:f>Sheet1!$C$1</c:f>
              <c:strCache>
                <c:ptCount val="1"/>
                <c:pt idx="0">
                  <c:v>Urinarios</c:v>
                </c:pt>
              </c:strCache>
            </c:strRef>
          </c:tx>
          <c:spPr>
            <a:solidFill>
              <a:srgbClr val="5B6B7F"/>
            </a:solidFill>
            <a:effectLst/>
          </c:spPr>
          <c:invertIfNegative val="0"/>
          <c:dLbls>
            <c:numFmt formatCode="&quot;−&quot;0.0;;;" sourceLinked="0"/>
            <c:spPr>
              <a:noFill/>
              <a:ln>
                <a:noFill/>
              </a:ln>
              <a:effectLst/>
            </c:spPr>
            <c:txPr>
              <a:bodyPr/>
              <a:lstStyle/>
              <a:p>
                <a:pPr>
                  <a:defRPr sz="1200" b="1" i="0" u="none" strike="noStrike">
                    <a:solidFill>
                      <a:srgbClr val="FFFFFF"/>
                    </a:solidFill>
                    <a:latin typeface="Arial"/>
                  </a:defRPr>
                </a:pPr>
                <a:endParaRPr lang="es-MX"/>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Síntomas urinarios</c:v>
                </c:pt>
                <c:pt idx="1">
                  <c:v>Diarrea</c:v>
                </c:pt>
                <c:pt idx="2">
                  <c:v>Tos</c:v>
                </c:pt>
                <c:pt idx="3">
                  <c:v>Rinorrea o congestión</c:v>
                </c:pt>
                <c:pt idx="4">
                  <c:v>Fiebre</c:v>
                </c:pt>
                <c:pt idx="5">
                  <c:v>Otalgia</c:v>
                </c:pt>
                <c:pt idx="6">
                  <c:v>Odinofagia</c:v>
                </c:pt>
              </c:strCache>
            </c:strRef>
          </c:cat>
          <c:val>
            <c:numRef>
              <c:f>Sheet1!$C$2:$C$8</c:f>
              <c:numCache>
                <c:formatCode>General</c:formatCode>
                <c:ptCount val="7"/>
                <c:pt idx="0">
                  <c:v>3.9</c:v>
                </c:pt>
                <c:pt idx="1">
                  <c:v>0</c:v>
                </c:pt>
                <c:pt idx="2">
                  <c:v>0</c:v>
                </c:pt>
                <c:pt idx="3">
                  <c:v>0</c:v>
                </c:pt>
                <c:pt idx="4">
                  <c:v>0</c:v>
                </c:pt>
                <c:pt idx="5">
                  <c:v>0</c:v>
                </c:pt>
                <c:pt idx="6">
                  <c:v>0</c:v>
                </c:pt>
              </c:numCache>
            </c:numRef>
          </c:val>
          <c:extLst>
            <c:ext xmlns:c16="http://schemas.microsoft.com/office/drawing/2014/chart" uri="{C3380CC4-5D6E-409C-BE32-E72D297353CC}">
              <c16:uniqueId val="{00000001-B0F8-4BB3-BDB6-4A4234B9EF57}"/>
            </c:ext>
          </c:extLst>
        </c:ser>
        <c:dLbls>
          <c:dLblPos val="inEnd"/>
          <c:showLegendKey val="0"/>
          <c:showVal val="1"/>
          <c:showCatName val="0"/>
          <c:showSerName val="0"/>
          <c:showPercent val="0"/>
          <c:showBubbleSize val="0"/>
        </c:dLbls>
        <c:gapWidth val="45"/>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300" b="0" i="0" u="none" strike="noStrike">
                <a:solidFill>
                  <a:srgbClr val="1F2A37"/>
                </a:solidFill>
                <a:latin typeface="Calibri"/>
              </a:defRPr>
            </a:pPr>
            <a:endParaRPr lang="es-MX"/>
          </a:p>
        </c:txPr>
        <c:crossAx val="2094734552"/>
        <c:crosses val="autoZero"/>
        <c:auto val="1"/>
        <c:lblAlgn val="ctr"/>
        <c:lblOffset val="100"/>
        <c:noMultiLvlLbl val="1"/>
      </c:catAx>
      <c:valAx>
        <c:axId val="2094734552"/>
        <c:scaling>
          <c:orientation val="minMax"/>
          <c:max val="65"/>
          <c:min val="0"/>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2811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Bienvenida. Todos conocemos las guías; hoy no vamos a repasar qué antibiótico usar, sino por qué, sabiéndolo, seguimos recetando de más, y qué herramientas concretas funcionan en la consulta. Estructura (60 min): 1) el diagnóstico del problema, 2) el tratamiento: cinco acciones aplicables desde mañana, 3) mis propios datos: primeras vs. últimas 1,000 consultas.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Primera parte: el diagnóstico. Las guías son lineales y ordenadas; la decisión real en el consultorio ocurre bajo incertidumbre, prisa y emociones.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Acampora y Graffigna revisaron 78 intervenciones educativas recientes: 58 (74%) se centran en transferir conocimiento clínico y solo 20 (26%) en aspectos psicosociales como la comunicación o la decisión compartida. Cochrane ya lo mostraba: los materiales pasivos casi no cambian la conducta; lo interactivo y multifacético sí. Ironía: si esta sesión solo transmite información, cambiará poco. Por eso la segunda mitad es práctica.</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Tres datos de los artículos revisados. Hasta 40% de las recetas son inapropiadas (Wong). En infecciones respiratorias agudas, cerca de la mitad de los antibióticos se indican para diagnósticos donde no sirven (Meeker). Incluso en NAC, donde el antibiótico sí suele estar indicado, solo 31% siguió la guía: el error no es solo recetar de más, también es elegir mal el fármaco o la duración. La pregunta que guía la sesión: si lo sabemos, ¿por qué no cambia?</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 minutos.</a:t>
            </a:r>
          </a:p>
          <a:p>
            <a:endParaRPr/>
          </a:p>
          <a:p>
            <a:r>
              <a:t>Objetivo de aprendizaje: reconocer al menos un factor propio y convertirlo en una acción observable. Evitar culpar a los colegas. Las guías continúan siendo esenciales.</a:t>
            </a:r>
          </a:p>
          <a:p>
            <a:endParaRPr/>
          </a:p>
          <a:p>
            <a:r>
              <a:t>FUENTES</a:t>
            </a:r>
          </a:p>
          <a:p>
            <a:r>
              <a:t>Lansink C et al. Infect Dis Rep. 2024;16:664–683. doi:10.3390/idr16040051. PDF del proyecto: idr-16-00051.pdf.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Lansink y colaboradores revisaron 35 estudios europeos y agruparon los factores en tres temas: personales, psicológicos y organizacionales. El hallazgo más importante: el manejo de la incertidumbre es el factor central. Cuando el médico maneja mejor la incertidumbre, disminuye la presión que percibe de los padres. Por eso muchas de las acciones de la segunda parte atacan la incertidumbre, no el conocimiento.</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Wong resume la teoría del doble proceso: el Sistema 1 es rápido y eficiente, y pasamos ahí la mayor parte del tiempo; el Sistema 2 es analítico y costoso. Ninguno es malo: el problema es que el estrés, la fatiga, la falta de sueño y la sobrecarga nos dejan en el Sistema 1 justo cuando más lo necesitaríamos apagar.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Primera parte: el diagnóstico. Las guías son lineales y ordenadas; la decisión real en el consultorio ocurre bajo incertidumbre, prisa y emociones.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9567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Aversión a la incertidumbre (Uncertainty avoidance). Temor o cautela extrema de dejar sin tratar una posible infección bacteriana o de que el niño empeore en casa. Para aliviar la incomodidad de la duda se receta «por si acaso» o con espectro más amplio. Ejemplo: Fiebre de 24 horas sin foco, viernes a las 8 de la noche: «por si acaso, amoxicilina». Antídoto: Hacer explícita la incertidumbre con los padres; apoyarse en pruebas rápidas y en un seguimiento asegurado. Evidencia: La gestión de la incertidumbre fue el factor central en 35 estudios; quienes la toleran peor tienden a sobreprescribir. (Lansink 2024 · Wong 2025).</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Sesgo de comisión (Commission bias). Preferir la acción sobre la inacción, con la creencia implícita de que «hacer algo» siempre es mejor que no hacer nada. Recetar se percibe más activo y «adecuado» que la observación expectante. Ejemplo: «Si no le doy nada, van a pensar que no hice nada». La receta se siente como cuidar; la vigilancia, como abandonar. Antídoto: Presentar la observación activa como una acción: plan escrito, fecha de revisión y signos de alarma. Evidencia: Las recomendaciones se aceptan más cuando amplían el espectro o aumentan la exposición al antibiótico que cuando la reducen. (Wong, BC Med J 2025).</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Fatiga de decisión (Decision fatigue). Deterioro progresivo del autocontrol y del análisis tras tomar muchas decisiones seguidas. Al avanzar el turno, el médico toma «el camino de menor resistencia». Ejemplo: Paciente número 25 del día, sala llena: la receta es la forma más rápida de cerrar la consulta. Antídoto: Pausas programadas, agenda razonable y un time-out de 30 segundos antes de firmar. Evidencia: La proporción de recetas para infecciones respiratorias que nunca requieren antibiótico aumentó conforme avanzaba la jornada. (Linder, JAMA Intern Med 2014 (citado por Wong)).</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Aversión a la pérdida (Loss aversion). El impulso de evitar un error por omisión pesa más que el deseo de una ganancia. Para no «omitir» un diagnóstico grave, se recetan antibióticos innecesarios o de amplio espectro. Ejemplo: «Mejor amoxicilina con clavulanato que amoxicilina sola, para no fallar». Antídoto: Estimar el riesgo real con epidemiología local y probabilidades, no con el peor escenario imaginado. Evidencia: En una encuesta, los clínicos estimaron 80% de probabilidad de IVU y 95% de neumonía en escenarios cuya probabilidad real era 0% y 55%. (Wong, BC Med J 2025).</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Sesgo de optimismo (Optimism bias). Sobrestimar el beneficio del antibiótico en cuadros donde su utilidad es nula, como las infecciones respiratorias virales, y al mismo tiempo subestimar sus riesgos y la resistencia. Ejemplo: «Le va a ayudar a salir más rápido del catarro, y no le hace daño». Antídoto: Hacer explícito el balance riesgo-beneficio y compartir la decisión con los padres. Evidencia: Los padres sobrestiman mucho la utilidad del antibiótico en la duración de los síntomas virales; los médicos tienden a pensar que la resistencia la generan otros. (Wong, BC Med J 2025).</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Descuento del futuro (Future discounting). Priorizar la resolución inmediata y emocionalmente cercana (tranquilizar hoy a la familia) frente a consecuencias remotas, abstractas e inciertas, como la resistencia o el daño al microbioma. Ejemplo: Un niño llorando y padres angustiados pesan más que una estadística de resistencia proyectada a 2050. Antídoto: Traer el futuro al presente: hablar del daño concreto de hoy (diarrea, alergias, microbioma) y no solo de la resistencia global. Evidencia: Se proyecta un aumento importante de muertes atribuibles a la resistencia antimicrobiana hacia 2050. (Wong, BC Med J 2025).</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Sesgo de reciprocidad (Reciprocity bias). Sensación de que hay que «recompensar» al paciente o a su familia con una receta a cambio del esfuerzo, el tiempo o el traslado que hicieron para llegar a la consulta. Ejemplo: «Vinieron desde lejos y esperaron dos horas; no se pueden ir sin nada». Antídoto: Recompensar con tiempo, explicación y un plan escrito: la receta no antibiótica también es algo que llevarse. Evidencia: El conflicto no nace de negar el antibiótico, sino de enviar a los padres a casa con las manos vacías. (Síntesis de la sesión).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Sesgo afectivo (Affective bias). Reacciones emocionales condicionadas por experiencias negativas previas, como un paciente que se complicó, que dejan marcas memorables y distorsionan el juicio en consultas futuras. Ejemplo: Después de una mastoiditis que vi hace meses, toda otitis recibe antibiótico inmediato y por 10 días. Antídoto: Interconsulta, revisión de la literatura y estadística local de complicaciones en lugar de la memoria emocional. Evidencia: Las recaídas y los fracasos se recuerdan con más facilidad y llevan a esquemas más largos o de espectro más amplio. (Wong, BC Med J 2025).</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Percepción errónea de las expectativas familiares (Mind-reading bias). Suponer que los padres exigen un antibiótico. Muchas veces solo buscan un examen minucioso, una explicación clara y alivio para los síntomas. Ejemplo: «Seguro viene por antibiótico», antes de que la madre diga una sola palabra. Antídoto: Preguntar en lugar de suponer: «¿Qué le preocupa? ¿Qué esperaba de la consulta de hoy?». Evidencia: Hasta en 24% de los casos el médico cree que la familia espera una receta cuando no es así. Lo percibido por el médico predice la prescripción más que lo que esperan los padres. (Mangione-Smith, Pediatrics 1999).</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Mangione-Smith y colaboradores (Pediatrics 1999) mostraron que la expectativa de los padres, tal como la percibe el médico, predice la prescripción inapropiada mejor que lo que los padres realmente esperan. El conflicto no nace de negar el antibiótico, sino de mandar a los padres a casa con las manos vacías y llenos de incertidumbre.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Publicación en mi página de Facebook: "¿Alguna vez has pensado que tu hijo ha recibido un antibiótico que no necesitaba?". Seis comentarios (nombres ocultos). Patrones: 4 de 6 cambiaron de pediatra o buscaron otra opinión; 4 de 6 no dieron el antibiótico o lo suspendieron ("solo le di 3 días", "nunca se los doy", "solo me quedo con la receta"); ninguno dice haber pedido el antibiótico. Frases para leer: "por si las dudas mejor le damos antibiótico… solo me quedo con la receta"; "odié al pediatra por negligente". Es anecdótico y autoseleccionado, pero confirma la paradoja: la receta innecesaria no compra satisfacción, cuesta confianza. Y hay un riesgo adicional: los padres que aprenden a no dar el antibiótico tampoco lo darán cuando sí haga falta.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Cuatro daños del "por si acaso". El dato de neumococo viene del fondo de la revisión Cochrane (vigilancia de los CDC). El punto de la medicalización es clave en pediatría: cada receta innecesaria entrena a la familia para volver a pedir antibiótico en el siguiente catarro.</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ciclo se autoalimenta: la incertidumbre y el miedo llevan a recetar; el cuadro viral se resuelve solo; el cerebro atribuye la mejoría al antibiótico (correlación ilusoria) y la próxima vez la receta sale más rápido. Romper cualquier eslabón rompe el ciclo: reducir la incertidumbre, dar seguimiento, o explicar la historia natural a los padres.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factores organizacionales de Lansink: tiempo y disponibilidad de recursos diagnósticos. Wong describe la fatiga de decisiones: la proporción de recetas para cuadros virales aumenta a lo largo del día. El viernes por la tarde se suma la imposibilidad de dar seguimiento durante el fin de semana.</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Clasificar el diagnóstico por niveles ayuda a detectar dónde está el error típico. En nivel 1 el problema no es recetar, sino la duración y el espectro; ensayos pediátricos recientes apoyan esquemas cortos en NAC no complicada. En nivel 2 el error es no observar o no confirmar. En nivel 3 el antibiótico casi nunca tiene lugar.</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Cambio de paradigma. Las siguientes cinco acciones usan "nudges" (empujones conductuales) y herramientas para manejar la incertidumbre; se pueden aplicar sin sacrificar tiempo ni seguridad clínica.</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Prescripción diferida: la receta está en la mano de los padres, lo que reduce su ansiedad y el miedo del médico a la complicación. Cochrane (Arnold y Straus) la identificó como una intervención centrada en el paciente que reduce el uso sin aumentar morbilidad. En OMA, la guía AAP 2013 permite la observación en niños seleccionados con enfermedad no grave, siempre con un mecanismo de seguimiento asegurado.</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padres no salen molestos porque no hubo antibiótico, sino porque salieron sin nada. Tres pasos: validar la preocupación, narrar la exploración (los hallazgos normales dan certeza) y entregar un plan escrito como tratamiento principal. La receta no antibiótica satisface la necesidad de "llevarse algo". Sugerencia: tener impreso un "Plan de tratamiento viral".</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Estrategias de "debiasing" propuestas por Wong: metacognición (pensar sobre cómo estamos pensando), desacelerar y usar listas de verificación. Esta lista toma menos de 30 segundos y cubre la presión del tiempo, el nivel del diagnóstico, el sesgo afectivo o de disponibilidad, la alternativa de observar y, cuando sí se receta, la elección correcta.</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Cómo llevarlo a nuestro medio: la justificación puede ser un campo obligatorio en el expediente electrónico o incluso en la hoja de consulta en papel. La comparación entre pares puede ser una auditoría mensual del servicio compartida con cada médico: "tu tasa frente al 10% con mejor desempeño". Es la que mejor se sostiene en el tiempo.</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Meeker et al.: todos los clínicos recibieron educación; el control también mejoró (24.1% a 13.1%). Lo relevante es la diferencia contra el control: la justificación responsable (-7.0 puntos porcentuales) y la comparación entre pares (-5.2) fueron significativas; las alternativas sugeridas no. Ojo: es población adulta de atención primaria; el mensaje es el mecanismo conductual. En el seguimiento a 12 meses tras retirar las intervenciones (Linder, JAMA 2017), el efecto de la comparación entre pares persistió mejor.</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Lansink identificó la disponibilidad de recursos diagnósticos como determinante organizacional, y la incertidumbre como eje central. Una prueba rápida da una evidencia tangible que se puede mostrar a los padres. Donde no hay pruebas, el seguimiento asegurado y los signos de alarma por escrito funcionan como red de seguridad.</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Integración práctica en una consulta estándar. Los primeros 5 minutos previenen el conflicto; el punto medio es el time-out; el cierre transforma la decisión en un plan. No agrega tiempo: redistribuye el que ya se usa en explicar al final.</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práctico: la columna izquierda depende solo de cada uno de nosotros y puede empezar mañana. La derecha requiere al servicio o a la institución; es donde está el cambio más sostenido.</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Tercera parte: mis propios datos. No es un ensayo clínico; es la auditoría de una sola consulta a lo largo del tiempo. Justamente eso es lo que les voy a proponer que hagan.</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Antes de hablar de otros, hablo de mí. En mis primeras 1,000 consultas registradas (2011–2013), 1 de cada 4 terminó con antibiótico oral (249 consultas). En las últimas 1,000 (diciembre 2025 a septiembre 2026), fueron 41: 1 de cada 24. Son 20.8 puntos porcentuales menos, una reducción relativa de 83%. Al final de la plática veremos el detalle por motivo de consulta y qué significa. Fuente: base de datos local de mi consulta, con datos agregados y sin identificadores.</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Todas las categorías bajan, pero no por igual. Fiebre: 46.9% a 5.9%. Tos: 34.6% a 2.7%. Rinorrea: 35.9% a 2.1%. Otalgia: 79.4% a 23.8%. Odinofagia: 63.4% a 3.3%. Diarrea: 17.9% a 4.7%. Síntomas urinarios: 37.2% a 33.3%, prácticamente sin cambio.</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lectura por niveles: las mayores caídas están en odinofagia y otalgia, la zona gris donde la prueba rápida y la observación hacen la diferencia. En síntomas casi siempre virales el antibiótico prácticamente desapareció. Y en síntomas urinarios el uso se mantuvo: es la señal de que no se dejó de tratar lo que sí es bacteriano. Aquí conviene que cuentes qué cambiaste tú en esos años.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Llamado a la acción: la auditoría propia es la versión individual de la comparación entre pares de Meeker. No requiere software especial: una hoja de cálculo con motivo de consulta y si hubo antibiótico basta. Lo importante es medir por motivo, no solo el total, para no confundir menos antibióticos con peor atención.</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Mensaje final: el abuso de antibióticos no es un déficit de conocimiento, es una trampa del sistema y de nuestra psicología. Superar la medicina defensiva, entender lo que realmente esperan las familias y usar nudges nos permite proteger el futuro de nuestros pacientes.</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 referencias 1 a 5 son los artículos base de la sesión. Las referencias 6 a 9 se añadieron para sustentar datos puntuales: persistencia del efecto (Linder), expectativas parentales (Mangione-Smith), observación en OMA (AAP 2013) y clasificación por niveles (Chua).</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84804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png"/><Relationship Id="rId7"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25.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61.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2"/>
          <p:cNvSpPr txBox="1"/>
          <p:nvPr/>
        </p:nvSpPr>
        <p:spPr>
          <a:xfrm>
            <a:off x="640080" y="1554480"/>
            <a:ext cx="6766560" cy="2103120"/>
          </a:xfrm>
          <a:prstGeom prst="rect">
            <a:avLst/>
          </a:prstGeom>
          <a:noFill/>
          <a:ln/>
        </p:spPr>
        <p:txBody>
          <a:bodyPr wrap="square" lIns="0" tIns="0" rIns="0" bIns="0" rtlCol="0" anchor="t"/>
          <a:lstStyle/>
          <a:p>
            <a:pPr marL="0" indent="0">
              <a:buNone/>
            </a:pPr>
            <a:r>
              <a:rPr lang="en-US" sz="4400" b="1" dirty="0">
                <a:solidFill>
                  <a:srgbClr val="FFFFFF"/>
                </a:solidFill>
                <a:latin typeface="Arial" pitchFamily="34" charset="0"/>
                <a:ea typeface="Arial" pitchFamily="34" charset="-122"/>
                <a:cs typeface="Arial" pitchFamily="34" charset="-120"/>
              </a:rPr>
              <a:t>Antibióticos </a:t>
            </a:r>
            <a:r>
              <a:rPr lang="en-US" sz="4400" b="1" dirty="0">
                <a:solidFill>
                  <a:srgbClr val="F5A623"/>
                </a:solidFill>
                <a:latin typeface="Arial" pitchFamily="34" charset="0"/>
                <a:ea typeface="Arial" pitchFamily="34" charset="-122"/>
                <a:cs typeface="Arial" pitchFamily="34" charset="-120"/>
              </a:rPr>
              <a:t>con criterio</a:t>
            </a:r>
            <a:r>
              <a:rPr lang="en-US" sz="4400" b="1" dirty="0">
                <a:solidFill>
                  <a:srgbClr val="FFFFFF"/>
                </a:solidFill>
                <a:latin typeface="Arial" pitchFamily="34" charset="0"/>
                <a:ea typeface="Arial" pitchFamily="34" charset="-122"/>
                <a:cs typeface="Arial" pitchFamily="34" charset="-120"/>
              </a:rPr>
              <a:t> en la consulta pediátrica</a:t>
            </a:r>
            <a:endParaRPr lang="en-US" sz="4400" dirty="0"/>
          </a:p>
        </p:txBody>
      </p:sp>
      <p:sp>
        <p:nvSpPr>
          <p:cNvPr id="5" name="Text 3"/>
          <p:cNvSpPr txBox="1"/>
          <p:nvPr/>
        </p:nvSpPr>
        <p:spPr>
          <a:xfrm>
            <a:off x="640080" y="3246120"/>
            <a:ext cx="6400800" cy="914400"/>
          </a:xfrm>
          <a:prstGeom prst="rect">
            <a:avLst/>
          </a:prstGeom>
          <a:noFill/>
          <a:ln/>
        </p:spPr>
        <p:txBody>
          <a:bodyPr wrap="square" lIns="0" tIns="0" rIns="0" bIns="0" rtlCol="0" anchor="t"/>
          <a:lstStyle/>
          <a:p>
            <a:pPr marL="0" indent="0" algn="ctr">
              <a:buNone/>
            </a:pPr>
            <a:r>
              <a:rPr lang="en-US" sz="2400" b="1" dirty="0">
                <a:solidFill>
                  <a:srgbClr val="CADCFC"/>
                </a:solidFill>
                <a:latin typeface="Calibri" pitchFamily="34" charset="0"/>
                <a:ea typeface="Calibri" pitchFamily="34" charset="-122"/>
                <a:cs typeface="Calibri" pitchFamily="34" charset="-120"/>
              </a:rPr>
              <a:t>¿Por qué seguimos usando antibióticos de </a:t>
            </a:r>
            <a:r>
              <a:rPr lang="en-US" sz="2400" b="1" dirty="0" err="1">
                <a:solidFill>
                  <a:srgbClr val="CADCFC"/>
                </a:solidFill>
                <a:latin typeface="Calibri" pitchFamily="34" charset="0"/>
                <a:ea typeface="Calibri" pitchFamily="34" charset="-122"/>
                <a:cs typeface="Calibri" pitchFamily="34" charset="-120"/>
              </a:rPr>
              <a:t>más</a:t>
            </a:r>
            <a:r>
              <a:rPr lang="en-US" sz="2400" b="1" dirty="0">
                <a:solidFill>
                  <a:srgbClr val="CADCFC"/>
                </a:solidFill>
                <a:latin typeface="Calibri" pitchFamily="34" charset="0"/>
                <a:ea typeface="Calibri" pitchFamily="34" charset="-122"/>
                <a:cs typeface="Calibri" pitchFamily="34" charset="-120"/>
              </a:rPr>
              <a:t>?</a:t>
            </a:r>
            <a:endParaRPr lang="en-US" sz="2400" b="1" dirty="0"/>
          </a:p>
        </p:txBody>
      </p:sp>
      <p:sp>
        <p:nvSpPr>
          <p:cNvPr id="6" name="Text 4"/>
          <p:cNvSpPr txBox="1"/>
          <p:nvPr/>
        </p:nvSpPr>
        <p:spPr>
          <a:xfrm>
            <a:off x="640080" y="5074920"/>
            <a:ext cx="6400800" cy="411480"/>
          </a:xfrm>
          <a:prstGeom prst="rect">
            <a:avLst/>
          </a:prstGeom>
          <a:noFill/>
          <a:ln/>
        </p:spPr>
        <p:txBody>
          <a:bodyPr wrap="square" lIns="0" tIns="0" rIns="0" bIns="0" rtlCol="0" anchor="t"/>
          <a:lstStyle/>
          <a:p>
            <a:pPr marL="0" indent="0">
              <a:buNone/>
            </a:pPr>
            <a:r>
              <a:rPr lang="en-US" sz="2400" b="1" dirty="0">
                <a:solidFill>
                  <a:srgbClr val="FFFFFF"/>
                </a:solidFill>
                <a:latin typeface="Calibri" pitchFamily="34" charset="0"/>
                <a:ea typeface="Calibri" pitchFamily="34" charset="-122"/>
                <a:cs typeface="Calibri" pitchFamily="34" charset="-120"/>
              </a:rPr>
              <a:t>Dr. Victor Hugo Espinoza Román</a:t>
            </a:r>
            <a:endParaRPr lang="en-US" sz="2400" dirty="0"/>
          </a:p>
        </p:txBody>
      </p:sp>
      <p:sp>
        <p:nvSpPr>
          <p:cNvPr id="7" name="Text 5"/>
          <p:cNvSpPr txBox="1"/>
          <p:nvPr/>
        </p:nvSpPr>
        <p:spPr>
          <a:xfrm>
            <a:off x="640080" y="5504688"/>
            <a:ext cx="6400800" cy="365760"/>
          </a:xfrm>
          <a:prstGeom prst="rect">
            <a:avLst/>
          </a:prstGeom>
          <a:noFill/>
          <a:ln/>
        </p:spPr>
        <p:txBody>
          <a:bodyPr wrap="square" lIns="0" tIns="0" rIns="0" bIns="0" rtlCol="0" anchor="t"/>
          <a:lstStyle/>
          <a:p>
            <a:pPr marL="0" indent="0">
              <a:buNone/>
            </a:pPr>
            <a:r>
              <a:rPr lang="en-US" sz="2000" dirty="0">
                <a:solidFill>
                  <a:srgbClr val="F5A623"/>
                </a:solidFill>
                <a:latin typeface="Calibri" pitchFamily="34" charset="0"/>
                <a:ea typeface="Calibri" pitchFamily="34" charset="-122"/>
                <a:cs typeface="Calibri" pitchFamily="34" charset="-120"/>
              </a:rPr>
              <a:t>Infectólogo Pediatra</a:t>
            </a:r>
            <a:endParaRPr lang="en-US" sz="2000" dirty="0"/>
          </a:p>
        </p:txBody>
      </p:sp>
      <p:pic>
        <p:nvPicPr>
          <p:cNvPr id="8" name="Image 0" descr="C:\Users\vykto\AppData\Local\Temp\claude\C--Users-vykto-Documents-cas-o-urgencias\2bc562c7-e7d0-4a04-80cb-4883182fe4eb\scratchpad\img\r_brain.png"/>
          <p:cNvPicPr>
            <a:picLocks noChangeAspect="1"/>
          </p:cNvPicPr>
          <p:nvPr/>
        </p:nvPicPr>
        <p:blipFill>
          <a:blip r:embed="rId4"/>
          <a:stretch>
            <a:fillRect/>
          </a:stretch>
        </p:blipFill>
        <p:spPr>
          <a:xfrm>
            <a:off x="7726680" y="914400"/>
            <a:ext cx="3931920" cy="462686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8FA3BF"/>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640080" y="507492"/>
            <a:ext cx="2743200" cy="1463040"/>
          </a:xfrm>
          <a:prstGeom prst="rect">
            <a:avLst/>
          </a:prstGeom>
          <a:noFill/>
          <a:ln/>
        </p:spPr>
        <p:txBody>
          <a:bodyPr wrap="square" lIns="0" tIns="0" rIns="0" bIns="0" rtlCol="0" anchor="t"/>
          <a:lstStyle/>
          <a:p>
            <a:pPr marL="0" indent="0">
              <a:buNone/>
            </a:pPr>
            <a:r>
              <a:rPr lang="en-US" sz="11000" b="1" dirty="0">
                <a:solidFill>
                  <a:srgbClr val="F5A623"/>
                </a:solidFill>
                <a:latin typeface="Arial" pitchFamily="34" charset="0"/>
                <a:ea typeface="Arial" pitchFamily="34" charset="-122"/>
                <a:cs typeface="Arial" pitchFamily="34" charset="-120"/>
              </a:rPr>
              <a:t>01</a:t>
            </a:r>
            <a:endParaRPr lang="en-US" sz="11000" dirty="0"/>
          </a:p>
        </p:txBody>
      </p:sp>
      <p:sp>
        <p:nvSpPr>
          <p:cNvPr id="4" name="Text 2"/>
          <p:cNvSpPr txBox="1"/>
          <p:nvPr/>
        </p:nvSpPr>
        <p:spPr>
          <a:xfrm>
            <a:off x="640080" y="2286000"/>
            <a:ext cx="5486400" cy="822960"/>
          </a:xfrm>
          <a:prstGeom prst="rect">
            <a:avLst/>
          </a:prstGeom>
          <a:noFill/>
          <a:ln/>
        </p:spPr>
        <p:txBody>
          <a:bodyPr wrap="square" lIns="0" tIns="0" rIns="0" bIns="0" rtlCol="0" anchor="t"/>
          <a:lstStyle/>
          <a:p>
            <a:pPr marL="0" indent="0">
              <a:buNone/>
            </a:pPr>
            <a:r>
              <a:rPr lang="en-US" sz="4400" dirty="0">
                <a:solidFill>
                  <a:srgbClr val="CADCFC"/>
                </a:solidFill>
                <a:latin typeface="Calibri" pitchFamily="34" charset="0"/>
                <a:ea typeface="Calibri" pitchFamily="34" charset="-122"/>
                <a:cs typeface="Calibri" pitchFamily="34" charset="-120"/>
              </a:rPr>
              <a:t>¿Por </a:t>
            </a:r>
            <a:r>
              <a:rPr lang="en-US" sz="4400" dirty="0" err="1">
                <a:solidFill>
                  <a:srgbClr val="CADCFC"/>
                </a:solidFill>
                <a:latin typeface="Calibri" pitchFamily="34" charset="0"/>
                <a:ea typeface="Calibri" pitchFamily="34" charset="-122"/>
                <a:cs typeface="Calibri" pitchFamily="34" charset="-120"/>
              </a:rPr>
              <a:t>qué</a:t>
            </a:r>
            <a:r>
              <a:rPr lang="en-US" sz="4400" dirty="0">
                <a:solidFill>
                  <a:srgbClr val="CADCFC"/>
                </a:solidFill>
                <a:latin typeface="Calibri" pitchFamily="34" charset="0"/>
                <a:ea typeface="Calibri" pitchFamily="34" charset="-122"/>
                <a:cs typeface="Calibri" pitchFamily="34" charset="-120"/>
              </a:rPr>
              <a:t> </a:t>
            </a:r>
            <a:r>
              <a:rPr lang="en-US" sz="4400" dirty="0" err="1">
                <a:solidFill>
                  <a:srgbClr val="CADCFC"/>
                </a:solidFill>
                <a:latin typeface="Calibri" pitchFamily="34" charset="0"/>
                <a:ea typeface="Calibri" pitchFamily="34" charset="-122"/>
                <a:cs typeface="Calibri" pitchFamily="34" charset="-120"/>
              </a:rPr>
              <a:t>recetamos</a:t>
            </a:r>
            <a:r>
              <a:rPr lang="en-US" sz="4400" dirty="0">
                <a:solidFill>
                  <a:srgbClr val="CADCFC"/>
                </a:solidFill>
                <a:latin typeface="Calibri" pitchFamily="34" charset="0"/>
                <a:ea typeface="Calibri" pitchFamily="34" charset="-122"/>
                <a:cs typeface="Calibri" pitchFamily="34" charset="-120"/>
              </a:rPr>
              <a:t> de </a:t>
            </a:r>
            <a:r>
              <a:rPr lang="en-US" sz="4400" dirty="0" err="1">
                <a:solidFill>
                  <a:srgbClr val="CADCFC"/>
                </a:solidFill>
                <a:latin typeface="Calibri" pitchFamily="34" charset="0"/>
                <a:ea typeface="Calibri" pitchFamily="34" charset="-122"/>
                <a:cs typeface="Calibri" pitchFamily="34" charset="-120"/>
              </a:rPr>
              <a:t>más</a:t>
            </a:r>
            <a:r>
              <a:rPr lang="en-US" sz="4400" dirty="0">
                <a:solidFill>
                  <a:srgbClr val="CADCFC"/>
                </a:solidFill>
                <a:latin typeface="Calibri" pitchFamily="34" charset="0"/>
                <a:ea typeface="Calibri" pitchFamily="34" charset="-122"/>
                <a:cs typeface="Calibri" pitchFamily="34" charset="-120"/>
              </a:rPr>
              <a:t>, </a:t>
            </a:r>
            <a:r>
              <a:rPr lang="en-US" sz="4400" dirty="0" err="1">
                <a:solidFill>
                  <a:srgbClr val="CADCFC"/>
                </a:solidFill>
                <a:latin typeface="Calibri" pitchFamily="34" charset="0"/>
                <a:ea typeface="Calibri" pitchFamily="34" charset="-122"/>
                <a:cs typeface="Calibri" pitchFamily="34" charset="-120"/>
              </a:rPr>
              <a:t>aunque</a:t>
            </a:r>
            <a:r>
              <a:rPr lang="en-US" sz="4400" dirty="0">
                <a:solidFill>
                  <a:srgbClr val="CADCFC"/>
                </a:solidFill>
                <a:latin typeface="Calibri" pitchFamily="34" charset="0"/>
                <a:ea typeface="Calibri" pitchFamily="34" charset="-122"/>
                <a:cs typeface="Calibri" pitchFamily="34" charset="-120"/>
              </a:rPr>
              <a:t> </a:t>
            </a:r>
            <a:r>
              <a:rPr lang="en-US" sz="4400" dirty="0" err="1">
                <a:solidFill>
                  <a:srgbClr val="CADCFC"/>
                </a:solidFill>
                <a:latin typeface="Calibri" pitchFamily="34" charset="0"/>
                <a:ea typeface="Calibri" pitchFamily="34" charset="-122"/>
                <a:cs typeface="Calibri" pitchFamily="34" charset="-120"/>
              </a:rPr>
              <a:t>muchas</a:t>
            </a:r>
            <a:r>
              <a:rPr lang="en-US" sz="4400" dirty="0">
                <a:solidFill>
                  <a:srgbClr val="CADCFC"/>
                </a:solidFill>
                <a:latin typeface="Calibri" pitchFamily="34" charset="0"/>
                <a:ea typeface="Calibri" pitchFamily="34" charset="-122"/>
                <a:cs typeface="Calibri" pitchFamily="34" charset="-120"/>
              </a:rPr>
              <a:t> </a:t>
            </a:r>
            <a:r>
              <a:rPr lang="en-US" sz="4400" dirty="0" err="1">
                <a:solidFill>
                  <a:srgbClr val="CADCFC"/>
                </a:solidFill>
                <a:latin typeface="Calibri" pitchFamily="34" charset="0"/>
                <a:ea typeface="Calibri" pitchFamily="34" charset="-122"/>
                <a:cs typeface="Calibri" pitchFamily="34" charset="-120"/>
              </a:rPr>
              <a:t>veces</a:t>
            </a:r>
            <a:r>
              <a:rPr lang="en-US" sz="4400" dirty="0">
                <a:solidFill>
                  <a:srgbClr val="CADCFC"/>
                </a:solidFill>
                <a:latin typeface="Calibri" pitchFamily="34" charset="0"/>
                <a:ea typeface="Calibri" pitchFamily="34" charset="-122"/>
                <a:cs typeface="Calibri" pitchFamily="34" charset="-120"/>
              </a:rPr>
              <a:t> </a:t>
            </a:r>
            <a:r>
              <a:rPr lang="en-US" sz="4400" dirty="0" err="1">
                <a:solidFill>
                  <a:srgbClr val="CADCFC"/>
                </a:solidFill>
                <a:latin typeface="Calibri" pitchFamily="34" charset="0"/>
                <a:ea typeface="Calibri" pitchFamily="34" charset="-122"/>
                <a:cs typeface="Calibri" pitchFamily="34" charset="-120"/>
              </a:rPr>
              <a:t>sabemos</a:t>
            </a:r>
            <a:r>
              <a:rPr lang="en-US" sz="4400" dirty="0">
                <a:solidFill>
                  <a:srgbClr val="CADCFC"/>
                </a:solidFill>
                <a:latin typeface="Calibri" pitchFamily="34" charset="0"/>
                <a:ea typeface="Calibri" pitchFamily="34" charset="-122"/>
                <a:cs typeface="Calibri" pitchFamily="34" charset="-120"/>
              </a:rPr>
              <a:t> que no </a:t>
            </a:r>
            <a:r>
              <a:rPr lang="en-US" sz="4400" dirty="0" err="1">
                <a:solidFill>
                  <a:srgbClr val="CADCFC"/>
                </a:solidFill>
                <a:latin typeface="Calibri" pitchFamily="34" charset="0"/>
                <a:ea typeface="Calibri" pitchFamily="34" charset="-122"/>
                <a:cs typeface="Calibri" pitchFamily="34" charset="-120"/>
              </a:rPr>
              <a:t>hace</a:t>
            </a:r>
            <a:r>
              <a:rPr lang="en-US" sz="4400" dirty="0">
                <a:solidFill>
                  <a:srgbClr val="CADCFC"/>
                </a:solidFill>
                <a:latin typeface="Calibri" pitchFamily="34" charset="0"/>
                <a:ea typeface="Calibri" pitchFamily="34" charset="-122"/>
                <a:cs typeface="Calibri" pitchFamily="34" charset="-120"/>
              </a:rPr>
              <a:t> </a:t>
            </a:r>
            <a:r>
              <a:rPr lang="en-US" sz="4400" dirty="0" err="1">
                <a:solidFill>
                  <a:srgbClr val="CADCFC"/>
                </a:solidFill>
                <a:latin typeface="Calibri" pitchFamily="34" charset="0"/>
                <a:ea typeface="Calibri" pitchFamily="34" charset="-122"/>
                <a:cs typeface="Calibri" pitchFamily="34" charset="-120"/>
              </a:rPr>
              <a:t>falta</a:t>
            </a:r>
            <a:r>
              <a:rPr lang="en-US" sz="4400" dirty="0">
                <a:solidFill>
                  <a:srgbClr val="CADCFC"/>
                </a:solidFill>
                <a:latin typeface="Calibri" pitchFamily="34" charset="0"/>
                <a:ea typeface="Calibri" pitchFamily="34" charset="-122"/>
                <a:cs typeface="Calibri" pitchFamily="34" charset="-120"/>
              </a:rPr>
              <a:t>?</a:t>
            </a:r>
            <a:endParaRPr lang="en-US" sz="4400" dirty="0"/>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F"/>
                </a:solidFill>
                <a:latin typeface="Calibri"/>
                <a:ea typeface="Calibri"/>
                <a:cs typeface="Calibri"/>
              </a:defRPr>
            </a:lvl1pPr>
          </a:lstStyle>
          <a:p>
            <a:pPr algn="r"/>
            <a:fld id="{F7021451-1387-4CA6-816F-3879F97B5CBC}" type="slidenum">
              <a:rPr lang="en-US" b="0"/>
              <a:t>2</a:t>
            </a:fld>
            <a:endParaRPr lang="en-US"/>
          </a:p>
        </p:txBody>
      </p:sp>
      <p:pic>
        <p:nvPicPr>
          <p:cNvPr id="10" name="Imagen 9">
            <a:extLst>
              <a:ext uri="{FF2B5EF4-FFF2-40B4-BE49-F238E27FC236}">
                <a16:creationId xmlns:a16="http://schemas.microsoft.com/office/drawing/2014/main" id="{725C431B-35C9-42FC-AC6C-13D34AE24D50}"/>
              </a:ext>
            </a:extLst>
          </p:cNvPr>
          <p:cNvPicPr>
            <a:picLocks noChangeAspect="1"/>
          </p:cNvPicPr>
          <p:nvPr/>
        </p:nvPicPr>
        <p:blipFill>
          <a:blip r:embed="rId4"/>
          <a:stretch>
            <a:fillRect/>
          </a:stretch>
        </p:blipFill>
        <p:spPr>
          <a:xfrm>
            <a:off x="6126480" y="701040"/>
            <a:ext cx="4815840" cy="481584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hape 3">
            <a:extLst>
              <a:ext uri="{FF2B5EF4-FFF2-40B4-BE49-F238E27FC236}">
                <a16:creationId xmlns:a16="http://schemas.microsoft.com/office/drawing/2014/main" id="{08FECB74-1F60-4666-0010-15AC199AB7E9}"/>
              </a:ext>
            </a:extLst>
          </p:cNvPr>
          <p:cNvSpPr/>
          <p:nvPr/>
        </p:nvSpPr>
        <p:spPr>
          <a:xfrm>
            <a:off x="7423404" y="1805940"/>
            <a:ext cx="4422232" cy="3429000"/>
          </a:xfrm>
          <a:prstGeom prst="roundRect">
            <a:avLst>
              <a:gd name="adj" fmla="val 2667"/>
            </a:avLst>
          </a:prstGeom>
          <a:solidFill>
            <a:srgbClr val="1C3A63"/>
          </a:solidFill>
          <a:ln w="12700">
            <a:solidFill>
              <a:srgbClr val="2E4C78"/>
            </a:solidFill>
            <a:prstDash val="solid"/>
          </a:ln>
        </p:spPr>
        <p:txBody>
          <a:bodyPr/>
          <a:lstStyle/>
          <a:p>
            <a:endParaRPr lang="es-MX" dirty="0">
              <a:solidFill>
                <a:schemeClr val="bg1">
                  <a:lumMod val="95000"/>
                </a:schemeClr>
              </a:solidFill>
            </a:endParaRPr>
          </a:p>
        </p:txBody>
      </p:sp>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200" b="1" dirty="0">
                <a:solidFill>
                  <a:srgbClr val="13294B"/>
                </a:solidFill>
                <a:latin typeface="Arial" pitchFamily="34" charset="0"/>
                <a:ea typeface="Arial" pitchFamily="34" charset="-122"/>
                <a:cs typeface="Arial" pitchFamily="34" charset="-120"/>
              </a:rPr>
              <a:t>El mito del medico </a:t>
            </a:r>
            <a:r>
              <a:rPr lang="en-US" sz="3200" b="1" dirty="0" err="1">
                <a:solidFill>
                  <a:srgbClr val="13294B"/>
                </a:solidFill>
                <a:latin typeface="Arial" pitchFamily="34" charset="0"/>
                <a:ea typeface="Arial" pitchFamily="34" charset="-122"/>
                <a:cs typeface="Arial" pitchFamily="34" charset="-120"/>
              </a:rPr>
              <a:t>desactualizado</a:t>
            </a:r>
            <a:endParaRPr lang="en-US" sz="3200" dirty="0"/>
          </a:p>
        </p:txBody>
      </p:sp>
      <p:sp>
        <p:nvSpPr>
          <p:cNvPr id="4" name="Text 2"/>
          <p:cNvSpPr txBox="1"/>
          <p:nvPr/>
        </p:nvSpPr>
        <p:spPr>
          <a:xfrm>
            <a:off x="548640" y="1060704"/>
            <a:ext cx="11091672" cy="411480"/>
          </a:xfrm>
          <a:prstGeom prst="rect">
            <a:avLst/>
          </a:prstGeom>
          <a:noFill/>
          <a:ln/>
        </p:spPr>
        <p:txBody>
          <a:bodyPr wrap="square" lIns="0" tIns="0" rIns="0" bIns="0" rtlCol="0" anchor="t"/>
          <a:lstStyle/>
          <a:p>
            <a:pPr marL="0" indent="0">
              <a:buNone/>
            </a:pPr>
            <a:r>
              <a:rPr lang="en-US" sz="2400" dirty="0">
                <a:solidFill>
                  <a:srgbClr val="5B6B7F"/>
                </a:solidFill>
                <a:latin typeface="Calibri" pitchFamily="34" charset="0"/>
                <a:ea typeface="Calibri" pitchFamily="34" charset="-122"/>
                <a:cs typeface="Calibri" pitchFamily="34" charset="-120"/>
              </a:rPr>
              <a:t>Si el problema fuera falta de conocimiento, educar bastaría</a:t>
            </a:r>
            <a:endParaRPr lang="en-US" sz="2400" dirty="0"/>
          </a:p>
        </p:txBody>
      </p:sp>
      <p:sp>
        <p:nvSpPr>
          <p:cNvPr id="6" name="Shape 3"/>
          <p:cNvSpPr/>
          <p:nvPr/>
        </p:nvSpPr>
        <p:spPr>
          <a:xfrm>
            <a:off x="5760720" y="1691640"/>
            <a:ext cx="658368" cy="658368"/>
          </a:xfrm>
          <a:prstGeom prst="ellipse">
            <a:avLst/>
          </a:prstGeom>
          <a:solidFill>
            <a:srgbClr val="F3F6FA"/>
          </a:solidFill>
          <a:ln/>
        </p:spPr>
      </p:sp>
      <p:pic>
        <p:nvPicPr>
          <p:cNvPr id="7" name="Image 0" descr="preencoded.png"/>
          <p:cNvPicPr>
            <a:picLocks noChangeAspect="1"/>
          </p:cNvPicPr>
          <p:nvPr/>
        </p:nvPicPr>
        <p:blipFill>
          <a:blip r:embed="rId4"/>
          <a:stretch>
            <a:fillRect/>
          </a:stretch>
        </p:blipFill>
        <p:spPr>
          <a:xfrm>
            <a:off x="5925312" y="1856232"/>
            <a:ext cx="329184" cy="329184"/>
          </a:xfrm>
          <a:prstGeom prst="rect">
            <a:avLst/>
          </a:prstGeom>
        </p:spPr>
      </p:pic>
      <p:sp>
        <p:nvSpPr>
          <p:cNvPr id="10" name="Shape 6"/>
          <p:cNvSpPr/>
          <p:nvPr/>
        </p:nvSpPr>
        <p:spPr>
          <a:xfrm>
            <a:off x="5760720" y="2807208"/>
            <a:ext cx="658368" cy="658368"/>
          </a:xfrm>
          <a:prstGeom prst="ellipse">
            <a:avLst/>
          </a:prstGeom>
          <a:solidFill>
            <a:srgbClr val="F3F6FA"/>
          </a:solidFill>
          <a:ln/>
        </p:spPr>
      </p:sp>
      <p:pic>
        <p:nvPicPr>
          <p:cNvPr id="11" name="Image 1" descr="preencoded.png"/>
          <p:cNvPicPr>
            <a:picLocks noChangeAspect="1"/>
          </p:cNvPicPr>
          <p:nvPr/>
        </p:nvPicPr>
        <p:blipFill>
          <a:blip r:embed="rId5"/>
          <a:stretch>
            <a:fillRect/>
          </a:stretch>
        </p:blipFill>
        <p:spPr>
          <a:xfrm>
            <a:off x="5925312" y="2971800"/>
            <a:ext cx="329184" cy="329184"/>
          </a:xfrm>
          <a:prstGeom prst="rect">
            <a:avLst/>
          </a:prstGeom>
        </p:spPr>
      </p:pic>
      <p:sp>
        <p:nvSpPr>
          <p:cNvPr id="12" name="Text 7"/>
          <p:cNvSpPr txBox="1"/>
          <p:nvPr/>
        </p:nvSpPr>
        <p:spPr>
          <a:xfrm>
            <a:off x="7995920" y="2788920"/>
            <a:ext cx="3616960" cy="731520"/>
          </a:xfrm>
          <a:prstGeom prst="rect">
            <a:avLst/>
          </a:prstGeom>
          <a:noFill/>
          <a:ln/>
        </p:spPr>
        <p:txBody>
          <a:bodyPr wrap="square" lIns="0" tIns="0" rIns="0" bIns="0" rtlCol="0" anchor="t"/>
          <a:lstStyle/>
          <a:p>
            <a:pPr marL="0" indent="0" algn="ctr">
              <a:buNone/>
            </a:pPr>
            <a:r>
              <a:rPr lang="en-US" dirty="0">
                <a:solidFill>
                  <a:schemeClr val="bg1">
                    <a:lumMod val="95000"/>
                  </a:schemeClr>
                </a:solidFill>
                <a:latin typeface="Calibri" pitchFamily="34" charset="0"/>
                <a:ea typeface="Calibri" pitchFamily="34" charset="-122"/>
                <a:cs typeface="Calibri" pitchFamily="34" charset="-120"/>
              </a:rPr>
              <a:t>Materiales impresos y guías pasivas: efecto mínimo sobre la conducta de prescripción.</a:t>
            </a:r>
            <a:endParaRPr lang="en-US" dirty="0">
              <a:solidFill>
                <a:schemeClr val="bg1">
                  <a:lumMod val="95000"/>
                </a:schemeClr>
              </a:solidFill>
            </a:endParaRPr>
          </a:p>
        </p:txBody>
      </p:sp>
      <p:sp>
        <p:nvSpPr>
          <p:cNvPr id="13" name="Text 8"/>
          <p:cNvSpPr txBox="1"/>
          <p:nvPr/>
        </p:nvSpPr>
        <p:spPr>
          <a:xfrm>
            <a:off x="8488680" y="3758184"/>
            <a:ext cx="4983480" cy="256032"/>
          </a:xfrm>
          <a:prstGeom prst="rect">
            <a:avLst/>
          </a:prstGeom>
          <a:noFill/>
          <a:ln/>
        </p:spPr>
        <p:txBody>
          <a:bodyPr wrap="square" lIns="0" tIns="0" rIns="0" bIns="0" rtlCol="0" anchor="t"/>
          <a:lstStyle/>
          <a:p>
            <a:pPr marL="0" indent="0">
              <a:buNone/>
            </a:pPr>
            <a:r>
              <a:rPr lang="en-US" sz="1100" i="1" dirty="0">
                <a:solidFill>
                  <a:schemeClr val="bg1">
                    <a:lumMod val="95000"/>
                  </a:schemeClr>
                </a:solidFill>
                <a:latin typeface="Calibri" pitchFamily="34" charset="0"/>
                <a:ea typeface="Calibri" pitchFamily="34" charset="-122"/>
                <a:cs typeface="Calibri" pitchFamily="34" charset="-120"/>
              </a:rPr>
              <a:t>Arnold &amp; Straus, Cochrane</a:t>
            </a:r>
            <a:endParaRPr lang="en-US" sz="1100" dirty="0">
              <a:solidFill>
                <a:schemeClr val="bg1">
                  <a:lumMod val="95000"/>
                </a:schemeClr>
              </a:solidFill>
            </a:endParaRPr>
          </a:p>
        </p:txBody>
      </p:sp>
      <p:sp>
        <p:nvSpPr>
          <p:cNvPr id="14" name="Shape 9"/>
          <p:cNvSpPr/>
          <p:nvPr/>
        </p:nvSpPr>
        <p:spPr>
          <a:xfrm>
            <a:off x="5760720" y="3922776"/>
            <a:ext cx="658368" cy="658368"/>
          </a:xfrm>
          <a:prstGeom prst="ellipse">
            <a:avLst/>
          </a:prstGeom>
          <a:solidFill>
            <a:srgbClr val="F3F6FA"/>
          </a:solidFill>
          <a:ln/>
        </p:spPr>
      </p:sp>
      <p:pic>
        <p:nvPicPr>
          <p:cNvPr id="15" name="Image 2" descr="preencoded.png"/>
          <p:cNvPicPr>
            <a:picLocks noChangeAspect="1"/>
          </p:cNvPicPr>
          <p:nvPr/>
        </p:nvPicPr>
        <p:blipFill>
          <a:blip r:embed="rId6"/>
          <a:stretch>
            <a:fillRect/>
          </a:stretch>
        </p:blipFill>
        <p:spPr>
          <a:xfrm>
            <a:off x="5925312" y="4087368"/>
            <a:ext cx="329184" cy="329184"/>
          </a:xfrm>
          <a:prstGeom prst="rect">
            <a:avLst/>
          </a:prstGeom>
        </p:spPr>
      </p:pic>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3</a:t>
            </a:fld>
            <a:endParaRPr lang="en-US"/>
          </a:p>
        </p:txBody>
      </p:sp>
      <p:sp>
        <p:nvSpPr>
          <p:cNvPr id="22" name="CuadroTexto 21">
            <a:extLst>
              <a:ext uri="{FF2B5EF4-FFF2-40B4-BE49-F238E27FC236}">
                <a16:creationId xmlns:a16="http://schemas.microsoft.com/office/drawing/2014/main" id="{EB18F686-2260-4085-9108-654C6825A71B}"/>
              </a:ext>
            </a:extLst>
          </p:cNvPr>
          <p:cNvSpPr txBox="1"/>
          <p:nvPr/>
        </p:nvSpPr>
        <p:spPr>
          <a:xfrm>
            <a:off x="7599680" y="1827014"/>
            <a:ext cx="4148836" cy="646331"/>
          </a:xfrm>
          <a:prstGeom prst="rect">
            <a:avLst/>
          </a:prstGeom>
          <a:noFill/>
        </p:spPr>
        <p:txBody>
          <a:bodyPr wrap="square">
            <a:spAutoFit/>
          </a:bodyPr>
          <a:lstStyle/>
          <a:p>
            <a:pPr marL="0" indent="0" algn="ctr">
              <a:buNone/>
            </a:pPr>
            <a:r>
              <a:rPr lang="en-US" sz="1800" b="1" dirty="0" err="1">
                <a:solidFill>
                  <a:schemeClr val="bg1">
                    <a:lumMod val="95000"/>
                  </a:schemeClr>
                </a:solidFill>
                <a:latin typeface="Calibri" pitchFamily="34" charset="0"/>
                <a:ea typeface="Calibri" pitchFamily="34" charset="-122"/>
                <a:cs typeface="Calibri" pitchFamily="34" charset="-120"/>
              </a:rPr>
              <a:t>Conocer</a:t>
            </a:r>
            <a:r>
              <a:rPr lang="en-US" sz="1800" b="1" dirty="0">
                <a:solidFill>
                  <a:schemeClr val="bg1">
                    <a:lumMod val="95000"/>
                  </a:schemeClr>
                </a:solidFill>
                <a:latin typeface="Calibri" pitchFamily="34" charset="0"/>
                <a:ea typeface="Calibri" pitchFamily="34" charset="-122"/>
                <a:cs typeface="Calibri" pitchFamily="34" charset="-120"/>
              </a:rPr>
              <a:t> la </a:t>
            </a:r>
            <a:r>
              <a:rPr lang="en-US" sz="1800" b="1" dirty="0" err="1">
                <a:solidFill>
                  <a:schemeClr val="bg1">
                    <a:lumMod val="95000"/>
                  </a:schemeClr>
                </a:solidFill>
                <a:latin typeface="Calibri" pitchFamily="34" charset="0"/>
                <a:ea typeface="Calibri" pitchFamily="34" charset="-122"/>
                <a:cs typeface="Calibri" pitchFamily="34" charset="-120"/>
              </a:rPr>
              <a:t>guía</a:t>
            </a:r>
            <a:r>
              <a:rPr lang="en-US" sz="1800" b="1" dirty="0">
                <a:solidFill>
                  <a:schemeClr val="bg1">
                    <a:lumMod val="95000"/>
                  </a:schemeClr>
                </a:solidFill>
                <a:latin typeface="Calibri" pitchFamily="34" charset="0"/>
                <a:ea typeface="Calibri" pitchFamily="34" charset="-122"/>
                <a:cs typeface="Calibri" pitchFamily="34" charset="-120"/>
              </a:rPr>
              <a:t> es solo </a:t>
            </a:r>
            <a:r>
              <a:rPr lang="en-US" b="1" dirty="0">
                <a:solidFill>
                  <a:schemeClr val="bg1">
                    <a:lumMod val="95000"/>
                  </a:schemeClr>
                </a:solidFill>
                <a:latin typeface="Calibri" pitchFamily="34" charset="0"/>
                <a:ea typeface="Calibri" pitchFamily="34" charset="-122"/>
                <a:cs typeface="Calibri" pitchFamily="34" charset="-120"/>
              </a:rPr>
              <a:t>un</a:t>
            </a:r>
            <a:r>
              <a:rPr lang="en-US" sz="1800" b="1" dirty="0">
                <a:solidFill>
                  <a:schemeClr val="bg1">
                    <a:lumMod val="95000"/>
                  </a:schemeClr>
                </a:solidFill>
                <a:latin typeface="Calibri" pitchFamily="34" charset="0"/>
                <a:ea typeface="Calibri" pitchFamily="34" charset="-122"/>
                <a:cs typeface="Calibri" pitchFamily="34" charset="-120"/>
              </a:rPr>
              <a:t> </a:t>
            </a:r>
            <a:r>
              <a:rPr lang="en-US" sz="1800" b="1" dirty="0" err="1">
                <a:solidFill>
                  <a:schemeClr val="bg1">
                    <a:lumMod val="95000"/>
                  </a:schemeClr>
                </a:solidFill>
                <a:latin typeface="Calibri" pitchFamily="34" charset="0"/>
                <a:ea typeface="Calibri" pitchFamily="34" charset="-122"/>
                <a:cs typeface="Calibri" pitchFamily="34" charset="-120"/>
              </a:rPr>
              <a:t>requisito</a:t>
            </a:r>
            <a:r>
              <a:rPr lang="en-US" sz="1800" b="1" dirty="0">
                <a:solidFill>
                  <a:schemeClr val="bg1">
                    <a:lumMod val="95000"/>
                  </a:schemeClr>
                </a:solidFill>
                <a:latin typeface="Calibri" pitchFamily="34" charset="0"/>
                <a:ea typeface="Calibri" pitchFamily="34" charset="-122"/>
                <a:cs typeface="Calibri" pitchFamily="34" charset="-120"/>
              </a:rPr>
              <a:t>, no la </a:t>
            </a:r>
            <a:r>
              <a:rPr lang="en-US" sz="1800" b="1" dirty="0" err="1">
                <a:solidFill>
                  <a:schemeClr val="bg1">
                    <a:lumMod val="95000"/>
                  </a:schemeClr>
                </a:solidFill>
                <a:latin typeface="Calibri" pitchFamily="34" charset="0"/>
                <a:ea typeface="Calibri" pitchFamily="34" charset="-122"/>
                <a:cs typeface="Calibri" pitchFamily="34" charset="-120"/>
              </a:rPr>
              <a:t>solución</a:t>
            </a:r>
            <a:r>
              <a:rPr lang="en-US" sz="1800" b="1" dirty="0">
                <a:solidFill>
                  <a:schemeClr val="bg1">
                    <a:lumMod val="95000"/>
                  </a:schemeClr>
                </a:solidFill>
                <a:latin typeface="Calibri" pitchFamily="34" charset="0"/>
                <a:ea typeface="Calibri" pitchFamily="34" charset="-122"/>
                <a:cs typeface="Calibri" pitchFamily="34" charset="-120"/>
              </a:rPr>
              <a:t>.</a:t>
            </a:r>
            <a:endParaRPr lang="en-US" sz="1800" dirty="0">
              <a:solidFill>
                <a:schemeClr val="bg1">
                  <a:lumMod val="95000"/>
                </a:schemeClr>
              </a:solidFill>
            </a:endParaRPr>
          </a:p>
        </p:txBody>
      </p:sp>
      <p:pic>
        <p:nvPicPr>
          <p:cNvPr id="8" name="Imagen 7">
            <a:extLst>
              <a:ext uri="{FF2B5EF4-FFF2-40B4-BE49-F238E27FC236}">
                <a16:creationId xmlns:a16="http://schemas.microsoft.com/office/drawing/2014/main" id="{9E3F2BD3-8EF8-478D-BCB4-53646DFFD0E8}"/>
              </a:ext>
            </a:extLst>
          </p:cNvPr>
          <p:cNvPicPr>
            <a:picLocks noChangeAspect="1"/>
          </p:cNvPicPr>
          <p:nvPr/>
        </p:nvPicPr>
        <p:blipFill>
          <a:blip r:embed="rId7"/>
          <a:stretch>
            <a:fillRect/>
          </a:stretch>
        </p:blipFill>
        <p:spPr>
          <a:xfrm>
            <a:off x="579120" y="1835912"/>
            <a:ext cx="6462840" cy="3637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Lo que ya sabemos… y aun así</a:t>
            </a:r>
            <a:endParaRPr lang="en-US" sz="3000" dirty="0"/>
          </a:p>
        </p:txBody>
      </p:sp>
      <p:sp>
        <p:nvSpPr>
          <p:cNvPr id="4" name="Text 2"/>
          <p:cNvSpPr txBox="1"/>
          <p:nvPr/>
        </p:nvSpPr>
        <p:spPr>
          <a:xfrm>
            <a:off x="548640" y="1060704"/>
            <a:ext cx="11091672" cy="411480"/>
          </a:xfrm>
          <a:prstGeom prst="rect">
            <a:avLst/>
          </a:prstGeom>
          <a:noFill/>
          <a:ln/>
        </p:spPr>
        <p:txBody>
          <a:bodyPr wrap="square" lIns="0" tIns="0" rIns="0" bIns="0" rtlCol="0" anchor="t"/>
          <a:lstStyle/>
          <a:p>
            <a:pPr marL="0" indent="0">
              <a:buNone/>
            </a:pPr>
            <a:r>
              <a:rPr lang="en-US" sz="1600" dirty="0">
                <a:solidFill>
                  <a:srgbClr val="5B6B7F"/>
                </a:solidFill>
                <a:latin typeface="Calibri" pitchFamily="34" charset="0"/>
                <a:ea typeface="Calibri" pitchFamily="34" charset="-122"/>
                <a:cs typeface="Calibri" pitchFamily="34" charset="-120"/>
              </a:rPr>
              <a:t>La magnitud del problema en la consulta de </a:t>
            </a:r>
            <a:r>
              <a:rPr lang="en-US" sz="1600" dirty="0" err="1">
                <a:solidFill>
                  <a:srgbClr val="5B6B7F"/>
                </a:solidFill>
                <a:latin typeface="Calibri" pitchFamily="34" charset="0"/>
                <a:ea typeface="Calibri" pitchFamily="34" charset="-122"/>
                <a:cs typeface="Calibri" pitchFamily="34" charset="-120"/>
              </a:rPr>
              <a:t>pediatria</a:t>
            </a:r>
            <a:r>
              <a:rPr lang="en-US" sz="1600" dirty="0">
                <a:solidFill>
                  <a:srgbClr val="5B6B7F"/>
                </a:solidFill>
                <a:latin typeface="Calibri" pitchFamily="34" charset="0"/>
                <a:ea typeface="Calibri" pitchFamily="34" charset="-122"/>
                <a:cs typeface="Calibri" pitchFamily="34" charset="-120"/>
              </a:rPr>
              <a:t> </a:t>
            </a:r>
            <a:endParaRPr lang="en-US" sz="1600" dirty="0"/>
          </a:p>
        </p:txBody>
      </p:sp>
      <p:sp>
        <p:nvSpPr>
          <p:cNvPr id="5" name="Shape 3"/>
          <p:cNvSpPr/>
          <p:nvPr/>
        </p:nvSpPr>
        <p:spPr>
          <a:xfrm>
            <a:off x="548640" y="1691640"/>
            <a:ext cx="3557016" cy="3200400"/>
          </a:xfrm>
          <a:prstGeom prst="roundRect">
            <a:avLst>
              <a:gd name="adj" fmla="val 2857"/>
            </a:avLst>
          </a:prstGeom>
          <a:solidFill>
            <a:srgbClr val="F3F6FA"/>
          </a:solidFill>
          <a:ln/>
        </p:spPr>
      </p:sp>
      <p:sp>
        <p:nvSpPr>
          <p:cNvPr id="6" name="Text 4"/>
          <p:cNvSpPr txBox="1"/>
          <p:nvPr/>
        </p:nvSpPr>
        <p:spPr>
          <a:xfrm>
            <a:off x="822960" y="1874520"/>
            <a:ext cx="3017520" cy="1097280"/>
          </a:xfrm>
          <a:prstGeom prst="rect">
            <a:avLst/>
          </a:prstGeom>
          <a:noFill/>
          <a:ln/>
        </p:spPr>
        <p:txBody>
          <a:bodyPr wrap="square" lIns="0" tIns="0" rIns="0" bIns="0" rtlCol="0" anchor="ctr"/>
          <a:lstStyle/>
          <a:p>
            <a:pPr marL="0" indent="0">
              <a:buNone/>
            </a:pPr>
            <a:r>
              <a:rPr lang="en-US" sz="6000" b="1" dirty="0">
                <a:solidFill>
                  <a:srgbClr val="E8704F"/>
                </a:solidFill>
                <a:latin typeface="Arial" pitchFamily="34" charset="0"/>
                <a:ea typeface="Arial" pitchFamily="34" charset="-122"/>
                <a:cs typeface="Arial" pitchFamily="34" charset="-120"/>
              </a:rPr>
              <a:t>50%</a:t>
            </a:r>
            <a:endParaRPr lang="en-US" sz="6000" dirty="0"/>
          </a:p>
        </p:txBody>
      </p:sp>
      <p:sp>
        <p:nvSpPr>
          <p:cNvPr id="7" name="Text 5"/>
          <p:cNvSpPr txBox="1"/>
          <p:nvPr/>
        </p:nvSpPr>
        <p:spPr>
          <a:xfrm>
            <a:off x="822960" y="3063240"/>
            <a:ext cx="3017520" cy="1280160"/>
          </a:xfrm>
          <a:prstGeom prst="rect">
            <a:avLst/>
          </a:prstGeom>
          <a:noFill/>
          <a:ln/>
        </p:spPr>
        <p:txBody>
          <a:bodyPr wrap="square" lIns="0" tIns="0" rIns="0" bIns="0" rtlCol="0" anchor="t"/>
          <a:lstStyle/>
          <a:p>
            <a:pPr marL="0" indent="0">
              <a:buNone/>
            </a:pPr>
            <a:r>
              <a:rPr lang="es-ES" sz="1600" dirty="0">
                <a:solidFill>
                  <a:srgbClr val="303030"/>
                </a:solidFill>
                <a:latin typeface="Google Sans Flex"/>
              </a:rPr>
              <a:t>D</a:t>
            </a:r>
            <a:r>
              <a:rPr lang="es-ES" sz="1600" b="0" i="0" dirty="0">
                <a:solidFill>
                  <a:srgbClr val="303030"/>
                </a:solidFill>
                <a:effectLst/>
                <a:latin typeface="Google Sans Flex"/>
              </a:rPr>
              <a:t>e todas las prescripciones de antibióticos en la consulta pediátrica son innecesarias o inadecuadas</a:t>
            </a:r>
            <a:endParaRPr lang="en-US" sz="1500" dirty="0"/>
          </a:p>
        </p:txBody>
      </p:sp>
      <p:sp>
        <p:nvSpPr>
          <p:cNvPr id="8" name="Text 6"/>
          <p:cNvSpPr txBox="1"/>
          <p:nvPr/>
        </p:nvSpPr>
        <p:spPr>
          <a:xfrm>
            <a:off x="822960" y="4434840"/>
            <a:ext cx="3017520" cy="274320"/>
          </a:xfrm>
          <a:prstGeom prst="rect">
            <a:avLst/>
          </a:prstGeom>
          <a:noFill/>
          <a:ln/>
        </p:spPr>
        <p:txBody>
          <a:bodyPr wrap="square" lIns="0" tIns="0" rIns="0" bIns="0" rtlCol="0" anchor="t"/>
          <a:lstStyle/>
          <a:p>
            <a:pPr marL="0" indent="0">
              <a:buNone/>
            </a:pPr>
            <a:r>
              <a:rPr lang="en-US" sz="1100" i="1" dirty="0">
                <a:solidFill>
                  <a:srgbClr val="5B6B7F"/>
                </a:solidFill>
                <a:latin typeface="Calibri" pitchFamily="34" charset="0"/>
                <a:ea typeface="Calibri" pitchFamily="34" charset="-122"/>
                <a:cs typeface="Calibri" pitchFamily="34" charset="-120"/>
              </a:rPr>
              <a:t>Wong, BC Med J 2025</a:t>
            </a:r>
            <a:endParaRPr lang="en-US" sz="1100" dirty="0"/>
          </a:p>
        </p:txBody>
      </p:sp>
      <p:sp>
        <p:nvSpPr>
          <p:cNvPr id="9" name="Shape 7"/>
          <p:cNvSpPr/>
          <p:nvPr/>
        </p:nvSpPr>
        <p:spPr>
          <a:xfrm>
            <a:off x="4315968" y="1691640"/>
            <a:ext cx="3557016" cy="3200400"/>
          </a:xfrm>
          <a:prstGeom prst="roundRect">
            <a:avLst>
              <a:gd name="adj" fmla="val 2857"/>
            </a:avLst>
          </a:prstGeom>
          <a:solidFill>
            <a:srgbClr val="F3F6FA"/>
          </a:solidFill>
          <a:ln/>
        </p:spPr>
      </p:sp>
      <p:sp>
        <p:nvSpPr>
          <p:cNvPr id="10" name="Text 8"/>
          <p:cNvSpPr txBox="1"/>
          <p:nvPr/>
        </p:nvSpPr>
        <p:spPr>
          <a:xfrm>
            <a:off x="4590288" y="1874520"/>
            <a:ext cx="3017520" cy="1097280"/>
          </a:xfrm>
          <a:prstGeom prst="rect">
            <a:avLst/>
          </a:prstGeom>
          <a:noFill/>
          <a:ln/>
        </p:spPr>
        <p:txBody>
          <a:bodyPr wrap="square" lIns="0" tIns="0" rIns="0" bIns="0" rtlCol="0" anchor="ctr"/>
          <a:lstStyle/>
          <a:p>
            <a:pPr marL="0" indent="0">
              <a:buNone/>
            </a:pPr>
            <a:r>
              <a:rPr lang="en-US" sz="6000" b="1" dirty="0">
                <a:solidFill>
                  <a:srgbClr val="F5A623"/>
                </a:solidFill>
                <a:latin typeface="Arial" pitchFamily="34" charset="0"/>
                <a:ea typeface="Arial" pitchFamily="34" charset="-122"/>
                <a:cs typeface="Arial" pitchFamily="34" charset="-120"/>
              </a:rPr>
              <a:t>≈50%</a:t>
            </a:r>
            <a:endParaRPr lang="en-US" sz="6000" dirty="0"/>
          </a:p>
        </p:txBody>
      </p:sp>
      <p:sp>
        <p:nvSpPr>
          <p:cNvPr id="11" name="Text 9"/>
          <p:cNvSpPr txBox="1"/>
          <p:nvPr/>
        </p:nvSpPr>
        <p:spPr>
          <a:xfrm>
            <a:off x="4590288" y="3063240"/>
            <a:ext cx="3017520" cy="1280160"/>
          </a:xfrm>
          <a:prstGeom prst="rect">
            <a:avLst/>
          </a:prstGeom>
          <a:noFill/>
          <a:ln/>
        </p:spPr>
        <p:txBody>
          <a:bodyPr wrap="square" lIns="0" tIns="0" rIns="0" bIns="0" rtlCol="0" anchor="t"/>
          <a:lstStyle/>
          <a:p>
            <a:pPr marL="0" indent="0">
              <a:buNone/>
            </a:pPr>
            <a:r>
              <a:rPr lang="es-ES" sz="1600" b="0" i="0" dirty="0">
                <a:solidFill>
                  <a:srgbClr val="303030"/>
                </a:solidFill>
                <a:effectLst/>
                <a:latin typeface="Google Sans Flex"/>
              </a:rPr>
              <a:t>De todas las prescripciones de antibióticos orales corresponden a diagnósticos vírales</a:t>
            </a:r>
            <a:endParaRPr lang="en-US" sz="1500" dirty="0"/>
          </a:p>
        </p:txBody>
      </p:sp>
      <p:sp>
        <p:nvSpPr>
          <p:cNvPr id="12" name="Text 10"/>
          <p:cNvSpPr txBox="1"/>
          <p:nvPr/>
        </p:nvSpPr>
        <p:spPr>
          <a:xfrm>
            <a:off x="4590288" y="4434840"/>
            <a:ext cx="3017520" cy="274320"/>
          </a:xfrm>
          <a:prstGeom prst="rect">
            <a:avLst/>
          </a:prstGeom>
          <a:noFill/>
          <a:ln/>
        </p:spPr>
        <p:txBody>
          <a:bodyPr wrap="square" lIns="0" tIns="0" rIns="0" bIns="0" rtlCol="0" anchor="t"/>
          <a:lstStyle/>
          <a:p>
            <a:pPr marL="0" indent="0">
              <a:buNone/>
            </a:pPr>
            <a:r>
              <a:rPr lang="en-US" sz="1100" i="1" dirty="0">
                <a:solidFill>
                  <a:srgbClr val="5B6B7F"/>
                </a:solidFill>
                <a:latin typeface="Calibri" pitchFamily="34" charset="0"/>
                <a:ea typeface="Calibri" pitchFamily="34" charset="-122"/>
                <a:cs typeface="Calibri" pitchFamily="34" charset="-120"/>
              </a:rPr>
              <a:t>Meeker, JAMA 2016</a:t>
            </a:r>
            <a:endParaRPr lang="en-US" sz="1100" dirty="0"/>
          </a:p>
        </p:txBody>
      </p:sp>
      <p:sp>
        <p:nvSpPr>
          <p:cNvPr id="13" name="Shape 11"/>
          <p:cNvSpPr/>
          <p:nvPr/>
        </p:nvSpPr>
        <p:spPr>
          <a:xfrm>
            <a:off x="8083296" y="1691640"/>
            <a:ext cx="3557016" cy="3200400"/>
          </a:xfrm>
          <a:prstGeom prst="roundRect">
            <a:avLst>
              <a:gd name="adj" fmla="val 2857"/>
            </a:avLst>
          </a:prstGeom>
          <a:solidFill>
            <a:srgbClr val="F3F6FA"/>
          </a:solidFill>
          <a:ln/>
        </p:spPr>
      </p:sp>
      <p:sp>
        <p:nvSpPr>
          <p:cNvPr id="14" name="Text 12"/>
          <p:cNvSpPr txBox="1"/>
          <p:nvPr/>
        </p:nvSpPr>
        <p:spPr>
          <a:xfrm>
            <a:off x="8357616" y="1874520"/>
            <a:ext cx="3017520" cy="1097280"/>
          </a:xfrm>
          <a:prstGeom prst="rect">
            <a:avLst/>
          </a:prstGeom>
          <a:noFill/>
          <a:ln/>
        </p:spPr>
        <p:txBody>
          <a:bodyPr wrap="square" lIns="0" tIns="0" rIns="0" bIns="0" rtlCol="0" anchor="ctr"/>
          <a:lstStyle/>
          <a:p>
            <a:pPr marL="0" indent="0">
              <a:buNone/>
            </a:pPr>
            <a:r>
              <a:rPr lang="es-MX" sz="6000" b="1" i="0" dirty="0">
                <a:solidFill>
                  <a:srgbClr val="303030"/>
                </a:solidFill>
                <a:effectLst/>
                <a:latin typeface="Google Sans Flex"/>
              </a:rPr>
              <a:t>3:1</a:t>
            </a:r>
            <a:endParaRPr lang="en-US" sz="6000" b="1" dirty="0"/>
          </a:p>
        </p:txBody>
      </p:sp>
      <p:sp>
        <p:nvSpPr>
          <p:cNvPr id="15" name="Text 13"/>
          <p:cNvSpPr txBox="1"/>
          <p:nvPr/>
        </p:nvSpPr>
        <p:spPr>
          <a:xfrm>
            <a:off x="8357616" y="3063240"/>
            <a:ext cx="3017520" cy="1280160"/>
          </a:xfrm>
          <a:prstGeom prst="rect">
            <a:avLst/>
          </a:prstGeom>
          <a:noFill/>
          <a:ln/>
        </p:spPr>
        <p:txBody>
          <a:bodyPr wrap="square" lIns="0" tIns="0" rIns="0" bIns="0" rtlCol="0" anchor="t"/>
          <a:lstStyle/>
          <a:p>
            <a:pPr marL="0" indent="0">
              <a:buNone/>
            </a:pPr>
            <a:r>
              <a:rPr lang="es-ES" sz="1600" b="0" i="0" dirty="0">
                <a:solidFill>
                  <a:srgbClr val="303030"/>
                </a:solidFill>
                <a:effectLst/>
                <a:latin typeface="Google Sans Flex"/>
              </a:rPr>
              <a:t>los niños tienen un consumo de antibióticos aproximadamente 3 veces mayor que los adultos </a:t>
            </a:r>
            <a:endParaRPr lang="en-US" sz="1500" dirty="0"/>
          </a:p>
        </p:txBody>
      </p:sp>
      <p:sp>
        <p:nvSpPr>
          <p:cNvPr id="16" name="Text 14"/>
          <p:cNvSpPr txBox="1"/>
          <p:nvPr/>
        </p:nvSpPr>
        <p:spPr>
          <a:xfrm>
            <a:off x="8357616" y="4434840"/>
            <a:ext cx="3017520" cy="274320"/>
          </a:xfrm>
          <a:prstGeom prst="rect">
            <a:avLst/>
          </a:prstGeom>
          <a:noFill/>
          <a:ln/>
        </p:spPr>
        <p:txBody>
          <a:bodyPr wrap="square" lIns="0" tIns="0" rIns="0" bIns="0" rtlCol="0" anchor="t"/>
          <a:lstStyle/>
          <a:p>
            <a:pPr marL="0" indent="0">
              <a:buNone/>
            </a:pPr>
            <a:r>
              <a:rPr lang="en-US" sz="1100" i="1" dirty="0">
                <a:solidFill>
                  <a:srgbClr val="5B6B7F"/>
                </a:solidFill>
                <a:latin typeface="Calibri" pitchFamily="34" charset="0"/>
                <a:ea typeface="Calibri" pitchFamily="34" charset="-122"/>
                <a:cs typeface="Calibri" pitchFamily="34" charset="-120"/>
              </a:rPr>
              <a:t>Global Antibiotic Research &amp; Development Partnership</a:t>
            </a:r>
            <a:endParaRPr lang="en-US" sz="1100" dirty="0"/>
          </a:p>
        </p:txBody>
      </p:sp>
      <p:sp>
        <p:nvSpPr>
          <p:cNvPr id="17" name="Shape 15"/>
          <p:cNvSpPr/>
          <p:nvPr/>
        </p:nvSpPr>
        <p:spPr>
          <a:xfrm>
            <a:off x="548640" y="5166360"/>
            <a:ext cx="11091672" cy="1005840"/>
          </a:xfrm>
          <a:prstGeom prst="roundRect">
            <a:avLst>
              <a:gd name="adj" fmla="val 9091"/>
            </a:avLst>
          </a:prstGeom>
          <a:solidFill>
            <a:srgbClr val="13294B"/>
          </a:solidFill>
          <a:ln/>
        </p:spPr>
      </p:sp>
      <p:sp>
        <p:nvSpPr>
          <p:cNvPr id="18" name="Text 16"/>
          <p:cNvSpPr txBox="1"/>
          <p:nvPr/>
        </p:nvSpPr>
        <p:spPr>
          <a:xfrm>
            <a:off x="822960" y="5166360"/>
            <a:ext cx="10515600" cy="1005840"/>
          </a:xfrm>
          <a:prstGeom prst="rect">
            <a:avLst/>
          </a:prstGeom>
          <a:noFill/>
          <a:ln/>
        </p:spPr>
        <p:txBody>
          <a:bodyPr wrap="square" lIns="0" tIns="0" rIns="0" bIns="0" rtlCol="0" anchor="ctr"/>
          <a:lstStyle/>
          <a:p>
            <a:pPr marL="0" indent="0" algn="ctr">
              <a:buNone/>
            </a:pPr>
            <a:r>
              <a:rPr lang="en-US" sz="1900" dirty="0">
                <a:solidFill>
                  <a:srgbClr val="FFFFFF"/>
                </a:solidFill>
                <a:latin typeface="Calibri" pitchFamily="34" charset="0"/>
                <a:ea typeface="Calibri" pitchFamily="34" charset="-122"/>
                <a:cs typeface="Calibri" pitchFamily="34" charset="-120"/>
              </a:rPr>
              <a:t>La resistencia antimicrobiana es una crisis global. Sin embargo, en el consultorio los números no bajan. </a:t>
            </a:r>
            <a:r>
              <a:rPr lang="en-US" sz="1900" b="1" dirty="0">
                <a:solidFill>
                  <a:srgbClr val="F5A623"/>
                </a:solidFill>
                <a:latin typeface="Calibri" pitchFamily="34" charset="0"/>
                <a:ea typeface="Calibri" pitchFamily="34" charset="-122"/>
                <a:cs typeface="Calibri" pitchFamily="34" charset="-120"/>
              </a:rPr>
              <a:t>¿Por qué?</a:t>
            </a:r>
            <a:endParaRPr lang="en-US" sz="1900" dirty="0"/>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3">
            <a:extLst>
              <a:ext uri="{FF2B5EF4-FFF2-40B4-BE49-F238E27FC236}">
                <a16:creationId xmlns:a16="http://schemas.microsoft.com/office/drawing/2014/main" id="{E24A4388-B38D-439E-A0CE-2EA276780DF2}"/>
              </a:ext>
            </a:extLst>
          </p:cNvPr>
          <p:cNvSpPr/>
          <p:nvPr/>
        </p:nvSpPr>
        <p:spPr>
          <a:xfrm>
            <a:off x="6307838" y="1691640"/>
            <a:ext cx="4836412" cy="3200400"/>
          </a:xfrm>
          <a:prstGeom prst="roundRect">
            <a:avLst>
              <a:gd name="adj" fmla="val 2857"/>
            </a:avLst>
          </a:prstGeom>
          <a:solidFill>
            <a:srgbClr val="F3F6FA"/>
          </a:solidFill>
          <a:ln/>
        </p:spPr>
        <p:txBody>
          <a:bodyPr/>
          <a:lstStyle/>
          <a:p>
            <a:endParaRPr lang="es-MX" dirty="0"/>
          </a:p>
        </p:txBody>
      </p:sp>
      <p:sp>
        <p:nvSpPr>
          <p:cNvPr id="10" name="Shape 3">
            <a:extLst>
              <a:ext uri="{FF2B5EF4-FFF2-40B4-BE49-F238E27FC236}">
                <a16:creationId xmlns:a16="http://schemas.microsoft.com/office/drawing/2014/main" id="{D97C8641-277A-4636-A74E-C2883E91B16B}"/>
              </a:ext>
            </a:extLst>
          </p:cNvPr>
          <p:cNvSpPr/>
          <p:nvPr/>
        </p:nvSpPr>
        <p:spPr>
          <a:xfrm>
            <a:off x="548640" y="1691640"/>
            <a:ext cx="3557016" cy="3200400"/>
          </a:xfrm>
          <a:prstGeom prst="roundRect">
            <a:avLst>
              <a:gd name="adj" fmla="val 2857"/>
            </a:avLst>
          </a:prstGeom>
          <a:solidFill>
            <a:srgbClr val="F3F6FA"/>
          </a:solidFill>
          <a:ln/>
        </p:spPr>
        <p:txBody>
          <a:bodyPr/>
          <a:lstStyle/>
          <a:p>
            <a:endParaRPr lang="es-MX" dirty="0"/>
          </a:p>
        </p:txBody>
      </p:sp>
      <p:sp>
        <p:nvSpPr>
          <p:cNvPr id="9" name="Shape 15">
            <a:extLst>
              <a:ext uri="{FF2B5EF4-FFF2-40B4-BE49-F238E27FC236}">
                <a16:creationId xmlns:a16="http://schemas.microsoft.com/office/drawing/2014/main" id="{0A06F574-7DBB-4935-81E7-79ACC3B0DF82}"/>
              </a:ext>
            </a:extLst>
          </p:cNvPr>
          <p:cNvSpPr/>
          <p:nvPr/>
        </p:nvSpPr>
        <p:spPr>
          <a:xfrm>
            <a:off x="290703" y="339090"/>
            <a:ext cx="11091672" cy="1005840"/>
          </a:xfrm>
          <a:prstGeom prst="roundRect">
            <a:avLst>
              <a:gd name="adj" fmla="val 9091"/>
            </a:avLst>
          </a:prstGeom>
          <a:solidFill>
            <a:srgbClr val="13294B"/>
          </a:solidFill>
          <a:ln/>
        </p:spPr>
        <p:txBody>
          <a:bodyPr/>
          <a:lstStyle/>
          <a:p>
            <a:endParaRPr lang="es-MX" dirty="0"/>
          </a:p>
        </p:txBody>
      </p:sp>
      <p:sp>
        <p:nvSpPr>
          <p:cNvPr id="8" name="Rectángulo 7">
            <a:extLst>
              <a:ext uri="{FF2B5EF4-FFF2-40B4-BE49-F238E27FC236}">
                <a16:creationId xmlns:a16="http://schemas.microsoft.com/office/drawing/2014/main" id="{D861C564-21B5-46B4-BCCE-A078233BF357}"/>
              </a:ext>
            </a:extLst>
          </p:cNvPr>
          <p:cNvSpPr>
            <a:spLocks noGrp="1"/>
          </p:cNvSpPr>
          <p:nvPr/>
        </p:nvSpPr>
        <p:spPr>
          <a:xfrm>
            <a:off x="685800" y="495300"/>
            <a:ext cx="10820400" cy="1066800"/>
          </a:xfrm>
          <a:prstGeom prst="rect">
            <a:avLst/>
          </a:prstGeom>
          <a:noFill/>
          <a:ln w="0">
            <a:noFill/>
          </a:ln>
        </p:spPr>
        <p:txBody>
          <a:bodyPr>
            <a:noAutofit/>
          </a:bodyPr>
          <a:lstStyle/>
          <a:p>
            <a:pPr>
              <a:defRPr sz="3225" b="1">
                <a:solidFill>
                  <a:srgbClr val="143746"/>
                </a:solidFill>
                <a:latin typeface="Arial"/>
                <a:ea typeface="Arial"/>
                <a:cs typeface="Arial"/>
              </a:defRPr>
            </a:pPr>
            <a:r>
              <a:rPr sz="3225" b="1" dirty="0">
                <a:solidFill>
                  <a:schemeClr val="bg1"/>
                </a:solidFill>
                <a:latin typeface="Arial"/>
                <a:ea typeface="Arial"/>
                <a:cs typeface="Arial"/>
              </a:rPr>
              <a:t>La </a:t>
            </a:r>
            <a:r>
              <a:rPr sz="3225" b="1" dirty="0" err="1">
                <a:solidFill>
                  <a:schemeClr val="bg1"/>
                </a:solidFill>
                <a:latin typeface="Arial"/>
                <a:ea typeface="Arial"/>
                <a:cs typeface="Arial"/>
              </a:rPr>
              <a:t>decisión</a:t>
            </a:r>
            <a:r>
              <a:rPr sz="3225" b="1" dirty="0">
                <a:solidFill>
                  <a:schemeClr val="bg1"/>
                </a:solidFill>
                <a:latin typeface="Arial"/>
                <a:ea typeface="Arial"/>
                <a:cs typeface="Arial"/>
              </a:rPr>
              <a:t> </a:t>
            </a:r>
            <a:r>
              <a:rPr sz="3225" b="1" dirty="0" err="1">
                <a:solidFill>
                  <a:schemeClr val="bg1"/>
                </a:solidFill>
                <a:latin typeface="Arial"/>
                <a:ea typeface="Arial"/>
                <a:cs typeface="Arial"/>
              </a:rPr>
              <a:t>clínica</a:t>
            </a:r>
            <a:r>
              <a:rPr sz="3225" b="1" dirty="0">
                <a:solidFill>
                  <a:schemeClr val="bg1"/>
                </a:solidFill>
                <a:latin typeface="Arial"/>
                <a:ea typeface="Arial"/>
                <a:cs typeface="Arial"/>
              </a:rPr>
              <a:t> </a:t>
            </a:r>
            <a:r>
              <a:rPr sz="3225" b="1" dirty="0" err="1">
                <a:solidFill>
                  <a:schemeClr val="bg1"/>
                </a:solidFill>
                <a:latin typeface="Arial"/>
                <a:ea typeface="Arial"/>
                <a:cs typeface="Arial"/>
              </a:rPr>
              <a:t>tiene</a:t>
            </a:r>
            <a:r>
              <a:rPr sz="3225" b="1" dirty="0">
                <a:solidFill>
                  <a:schemeClr val="bg1"/>
                </a:solidFill>
                <a:latin typeface="Arial"/>
                <a:ea typeface="Arial"/>
                <a:cs typeface="Arial"/>
              </a:rPr>
              <a:t> </a:t>
            </a:r>
            <a:r>
              <a:rPr sz="3225" b="1" dirty="0" err="1">
                <a:solidFill>
                  <a:schemeClr val="bg1"/>
                </a:solidFill>
                <a:latin typeface="Arial"/>
                <a:ea typeface="Arial"/>
                <a:cs typeface="Arial"/>
              </a:rPr>
              <a:t>más</a:t>
            </a:r>
            <a:r>
              <a:rPr sz="3225" b="1" dirty="0">
                <a:solidFill>
                  <a:schemeClr val="bg1"/>
                </a:solidFill>
                <a:latin typeface="Arial"/>
                <a:ea typeface="Arial"/>
                <a:cs typeface="Arial"/>
              </a:rPr>
              <a:t> de una causa</a:t>
            </a:r>
          </a:p>
        </p:txBody>
      </p:sp>
      <p:sp>
        <p:nvSpPr>
          <p:cNvPr id="2" name="Rectángulo 1">
            <a:extLst>
              <a:ext uri="{FF2B5EF4-FFF2-40B4-BE49-F238E27FC236}">
                <a16:creationId xmlns:a16="http://schemas.microsoft.com/office/drawing/2014/main" id="{4C31B143-BAF2-4FAA-82F1-4E196CACD176}"/>
              </a:ext>
            </a:extLst>
          </p:cNvPr>
          <p:cNvSpPr>
            <a:spLocks noGrp="1"/>
          </p:cNvSpPr>
          <p:nvPr/>
        </p:nvSpPr>
        <p:spPr>
          <a:xfrm>
            <a:off x="685800" y="6200775"/>
            <a:ext cx="9715500" cy="381000"/>
          </a:xfrm>
          <a:prstGeom prst="rect">
            <a:avLst/>
          </a:prstGeom>
          <a:noFill/>
          <a:ln w="0">
            <a:noFill/>
          </a:ln>
        </p:spPr>
        <p:txBody>
          <a:bodyPr>
            <a:noAutofit/>
          </a:bodyPr>
          <a:lstStyle/>
          <a:p>
            <a:endParaRPr/>
          </a:p>
        </p:txBody>
      </p:sp>
      <p:sp>
        <p:nvSpPr>
          <p:cNvPr id="3" name="Rectángulo 2">
            <a:extLst>
              <a:ext uri="{FF2B5EF4-FFF2-40B4-BE49-F238E27FC236}">
                <a16:creationId xmlns:a16="http://schemas.microsoft.com/office/drawing/2014/main" id="{0F1C1B69-226F-471C-88B1-83CE068A1162}"/>
              </a:ext>
            </a:extLst>
          </p:cNvPr>
          <p:cNvSpPr>
            <a:spLocks noGrp="1"/>
          </p:cNvSpPr>
          <p:nvPr/>
        </p:nvSpPr>
        <p:spPr>
          <a:xfrm>
            <a:off x="11144250" y="6191250"/>
            <a:ext cx="476250" cy="333375"/>
          </a:xfrm>
          <a:prstGeom prst="rect">
            <a:avLst/>
          </a:prstGeom>
          <a:noFill/>
          <a:ln w="0">
            <a:noFill/>
          </a:ln>
        </p:spPr>
        <p:txBody>
          <a:bodyPr>
            <a:noAutofit/>
          </a:bodyPr>
          <a:lstStyle/>
          <a:p>
            <a:pPr>
              <a:defRPr sz="1275" b="0">
                <a:solidFill>
                  <a:srgbClr val="536A74"/>
                </a:solidFill>
                <a:latin typeface="Arial"/>
                <a:ea typeface="Arial"/>
                <a:cs typeface="Arial"/>
              </a:defRPr>
            </a:pPr>
            <a:r>
              <a:rPr sz="1275" b="0">
                <a:solidFill>
                  <a:srgbClr val="536A74"/>
                </a:solidFill>
                <a:latin typeface="Arial"/>
                <a:ea typeface="Arial"/>
                <a:cs typeface="Arial"/>
              </a:rPr>
              <a:t>03</a:t>
            </a:r>
          </a:p>
        </p:txBody>
      </p:sp>
      <p:sp>
        <p:nvSpPr>
          <p:cNvPr id="4" name="Rectángulo 3">
            <a:extLst>
              <a:ext uri="{FF2B5EF4-FFF2-40B4-BE49-F238E27FC236}">
                <a16:creationId xmlns:a16="http://schemas.microsoft.com/office/drawing/2014/main" id="{5715A85D-6FBC-4287-985E-62AE3C45A6E8}"/>
              </a:ext>
            </a:extLst>
          </p:cNvPr>
          <p:cNvSpPr>
            <a:spLocks noGrp="1"/>
          </p:cNvSpPr>
          <p:nvPr/>
        </p:nvSpPr>
        <p:spPr>
          <a:xfrm>
            <a:off x="723900" y="1762125"/>
            <a:ext cx="5000625" cy="619125"/>
          </a:xfrm>
          <a:prstGeom prst="rect">
            <a:avLst/>
          </a:prstGeom>
          <a:noFill/>
          <a:ln w="0">
            <a:noFill/>
          </a:ln>
        </p:spPr>
        <p:txBody>
          <a:bodyPr>
            <a:noAutofit/>
          </a:bodyPr>
          <a:lstStyle/>
          <a:p>
            <a:pPr>
              <a:defRPr sz="2250" b="1">
                <a:solidFill>
                  <a:srgbClr val="087F83"/>
                </a:solidFill>
                <a:latin typeface="Arial"/>
                <a:ea typeface="Arial"/>
                <a:cs typeface="Arial"/>
              </a:defRPr>
            </a:pPr>
            <a:r>
              <a:rPr sz="2250" b="1">
                <a:solidFill>
                  <a:srgbClr val="087F83"/>
                </a:solidFill>
                <a:latin typeface="Arial"/>
                <a:ea typeface="Arial"/>
                <a:cs typeface="Arial"/>
              </a:rPr>
              <a:t>Lo que reconocemos</a:t>
            </a:r>
          </a:p>
        </p:txBody>
      </p:sp>
      <p:sp>
        <p:nvSpPr>
          <p:cNvPr id="5" name="Rectángulo 4">
            <a:extLst>
              <a:ext uri="{FF2B5EF4-FFF2-40B4-BE49-F238E27FC236}">
                <a16:creationId xmlns:a16="http://schemas.microsoft.com/office/drawing/2014/main" id="{01EDEE9A-EBA6-4F84-802A-34144DF63582}"/>
              </a:ext>
            </a:extLst>
          </p:cNvPr>
          <p:cNvSpPr>
            <a:spLocks noGrp="1"/>
          </p:cNvSpPr>
          <p:nvPr/>
        </p:nvSpPr>
        <p:spPr>
          <a:xfrm>
            <a:off x="723900" y="2571750"/>
            <a:ext cx="5000625" cy="3048000"/>
          </a:xfrm>
          <a:prstGeom prst="rect">
            <a:avLst/>
          </a:prstGeom>
          <a:noFill/>
          <a:ln w="0">
            <a:noFill/>
          </a:ln>
        </p:spPr>
        <p:txBody>
          <a:bodyPr>
            <a:noAutofit/>
          </a:bodyPr>
          <a:lstStyle/>
          <a:p>
            <a:pPr>
              <a:defRPr sz="2250" b="0">
                <a:solidFill>
                  <a:srgbClr val="143746"/>
                </a:solidFill>
                <a:latin typeface="Arial"/>
                <a:ea typeface="Arial"/>
                <a:cs typeface="Arial"/>
              </a:defRPr>
            </a:pPr>
            <a:r>
              <a:rPr sz="2250" b="0" dirty="0" err="1">
                <a:solidFill>
                  <a:srgbClr val="143746"/>
                </a:solidFill>
                <a:latin typeface="Arial"/>
                <a:ea typeface="Arial"/>
                <a:cs typeface="Arial"/>
              </a:rPr>
              <a:t>Diagnóstico</a:t>
            </a:r>
            <a:endParaRPr sz="2250" b="0" dirty="0">
              <a:solidFill>
                <a:srgbClr val="143746"/>
              </a:solidFill>
              <a:latin typeface="Arial"/>
              <a:ea typeface="Arial"/>
              <a:cs typeface="Arial"/>
            </a:endParaRPr>
          </a:p>
          <a:p>
            <a:pPr>
              <a:defRPr sz="2250" b="0">
                <a:solidFill>
                  <a:srgbClr val="143746"/>
                </a:solidFill>
                <a:latin typeface="Arial"/>
                <a:ea typeface="Arial"/>
                <a:cs typeface="Arial"/>
              </a:defRPr>
            </a:pPr>
            <a:r>
              <a:rPr sz="2250" b="0" dirty="0" err="1">
                <a:solidFill>
                  <a:srgbClr val="143746"/>
                </a:solidFill>
                <a:latin typeface="Arial"/>
                <a:ea typeface="Arial"/>
                <a:cs typeface="Arial"/>
              </a:rPr>
              <a:t>Gravedad</a:t>
            </a:r>
            <a:endParaRPr sz="2250" b="0" dirty="0">
              <a:solidFill>
                <a:srgbClr val="143746"/>
              </a:solidFill>
              <a:latin typeface="Arial"/>
              <a:ea typeface="Arial"/>
              <a:cs typeface="Arial"/>
            </a:endParaRPr>
          </a:p>
          <a:p>
            <a:pPr>
              <a:defRPr sz="2250" b="0">
                <a:solidFill>
                  <a:srgbClr val="143746"/>
                </a:solidFill>
                <a:latin typeface="Arial"/>
                <a:ea typeface="Arial"/>
                <a:cs typeface="Arial"/>
              </a:defRPr>
            </a:pPr>
            <a:r>
              <a:rPr sz="2250" b="0" dirty="0" err="1">
                <a:solidFill>
                  <a:srgbClr val="143746"/>
                </a:solidFill>
                <a:latin typeface="Arial"/>
                <a:ea typeface="Arial"/>
                <a:cs typeface="Arial"/>
              </a:rPr>
              <a:t>Guías</a:t>
            </a:r>
            <a:r>
              <a:rPr sz="2250" b="0" dirty="0">
                <a:solidFill>
                  <a:srgbClr val="143746"/>
                </a:solidFill>
                <a:latin typeface="Arial"/>
                <a:ea typeface="Arial"/>
                <a:cs typeface="Arial"/>
              </a:rPr>
              <a:t> </a:t>
            </a:r>
            <a:r>
              <a:rPr sz="2250" b="0" dirty="0" err="1">
                <a:solidFill>
                  <a:srgbClr val="143746"/>
                </a:solidFill>
                <a:latin typeface="Arial"/>
                <a:ea typeface="Arial"/>
                <a:cs typeface="Arial"/>
              </a:rPr>
              <a:t>clínicas</a:t>
            </a:r>
            <a:endParaRPr sz="2250" b="0" dirty="0">
              <a:solidFill>
                <a:srgbClr val="143746"/>
              </a:solidFill>
              <a:latin typeface="Arial"/>
              <a:ea typeface="Arial"/>
              <a:cs typeface="Arial"/>
            </a:endParaRPr>
          </a:p>
          <a:p>
            <a:pPr>
              <a:defRPr sz="2250" b="0">
                <a:solidFill>
                  <a:srgbClr val="143746"/>
                </a:solidFill>
                <a:latin typeface="Arial"/>
                <a:ea typeface="Arial"/>
                <a:cs typeface="Arial"/>
              </a:defRPr>
            </a:pPr>
            <a:r>
              <a:rPr sz="2250" b="0" dirty="0" err="1">
                <a:solidFill>
                  <a:srgbClr val="143746"/>
                </a:solidFill>
                <a:latin typeface="Arial"/>
                <a:ea typeface="Arial"/>
                <a:cs typeface="Arial"/>
              </a:rPr>
              <a:t>Datos</a:t>
            </a:r>
            <a:r>
              <a:rPr sz="2250" b="0" dirty="0">
                <a:solidFill>
                  <a:srgbClr val="143746"/>
                </a:solidFill>
                <a:latin typeface="Arial"/>
                <a:ea typeface="Arial"/>
                <a:cs typeface="Arial"/>
              </a:rPr>
              <a:t> del </a:t>
            </a:r>
            <a:r>
              <a:rPr sz="2250" b="0" dirty="0" err="1">
                <a:solidFill>
                  <a:srgbClr val="143746"/>
                </a:solidFill>
                <a:latin typeface="Arial"/>
                <a:ea typeface="Arial"/>
                <a:cs typeface="Arial"/>
              </a:rPr>
              <a:t>paciente</a:t>
            </a:r>
            <a:endParaRPr sz="2250" b="0" dirty="0">
              <a:solidFill>
                <a:srgbClr val="143746"/>
              </a:solidFill>
              <a:latin typeface="Arial"/>
              <a:ea typeface="Arial"/>
              <a:cs typeface="Arial"/>
            </a:endParaRPr>
          </a:p>
        </p:txBody>
      </p:sp>
      <p:sp>
        <p:nvSpPr>
          <p:cNvPr id="6" name="Rectángulo 5">
            <a:extLst>
              <a:ext uri="{FF2B5EF4-FFF2-40B4-BE49-F238E27FC236}">
                <a16:creationId xmlns:a16="http://schemas.microsoft.com/office/drawing/2014/main" id="{BA80DCFE-4C04-4055-BEDC-70E8BED3A422}"/>
              </a:ext>
            </a:extLst>
          </p:cNvPr>
          <p:cNvSpPr>
            <a:spLocks noGrp="1"/>
          </p:cNvSpPr>
          <p:nvPr/>
        </p:nvSpPr>
        <p:spPr>
          <a:xfrm>
            <a:off x="6477000" y="1762125"/>
            <a:ext cx="5000625" cy="619125"/>
          </a:xfrm>
          <a:prstGeom prst="rect">
            <a:avLst/>
          </a:prstGeom>
          <a:noFill/>
          <a:ln w="0">
            <a:noFill/>
          </a:ln>
        </p:spPr>
        <p:txBody>
          <a:bodyPr>
            <a:noAutofit/>
          </a:bodyPr>
          <a:lstStyle/>
          <a:p>
            <a:pPr>
              <a:defRPr sz="2250" b="1">
                <a:solidFill>
                  <a:srgbClr val="087F83"/>
                </a:solidFill>
                <a:latin typeface="Arial"/>
                <a:ea typeface="Arial"/>
                <a:cs typeface="Arial"/>
              </a:defRPr>
            </a:pPr>
            <a:r>
              <a:rPr sz="2250" b="1">
                <a:solidFill>
                  <a:srgbClr val="087F83"/>
                </a:solidFill>
                <a:latin typeface="Arial"/>
                <a:ea typeface="Arial"/>
                <a:cs typeface="Arial"/>
              </a:rPr>
              <a:t>Lo que puede pasar inadvertido</a:t>
            </a:r>
          </a:p>
        </p:txBody>
      </p:sp>
      <p:sp>
        <p:nvSpPr>
          <p:cNvPr id="7" name="Rectángulo 6">
            <a:extLst>
              <a:ext uri="{FF2B5EF4-FFF2-40B4-BE49-F238E27FC236}">
                <a16:creationId xmlns:a16="http://schemas.microsoft.com/office/drawing/2014/main" id="{1CD97FED-57E6-4139-894B-9094FF9557E6}"/>
              </a:ext>
            </a:extLst>
          </p:cNvPr>
          <p:cNvSpPr>
            <a:spLocks noGrp="1"/>
          </p:cNvSpPr>
          <p:nvPr/>
        </p:nvSpPr>
        <p:spPr>
          <a:xfrm>
            <a:off x="6477000" y="2571750"/>
            <a:ext cx="5000625" cy="3048000"/>
          </a:xfrm>
          <a:prstGeom prst="rect">
            <a:avLst/>
          </a:prstGeom>
          <a:noFill/>
          <a:ln w="0">
            <a:noFill/>
          </a:ln>
        </p:spPr>
        <p:txBody>
          <a:bodyPr>
            <a:noAutofit/>
          </a:bodyPr>
          <a:lstStyle/>
          <a:p>
            <a:pPr>
              <a:defRPr sz="2250" b="0">
                <a:solidFill>
                  <a:srgbClr val="143746"/>
                </a:solidFill>
                <a:latin typeface="Arial"/>
                <a:ea typeface="Arial"/>
                <a:cs typeface="Arial"/>
              </a:defRPr>
            </a:pPr>
            <a:r>
              <a:rPr lang="es-MX" sz="2250" b="0" dirty="0">
                <a:solidFill>
                  <a:srgbClr val="143746"/>
                </a:solidFill>
                <a:latin typeface="Arial"/>
                <a:ea typeface="Arial"/>
                <a:cs typeface="Arial"/>
              </a:rPr>
              <a:t>Presión que percibimos </a:t>
            </a:r>
          </a:p>
          <a:p>
            <a:pPr>
              <a:defRPr sz="2250" b="0">
                <a:solidFill>
                  <a:srgbClr val="143746"/>
                </a:solidFill>
                <a:latin typeface="Arial"/>
                <a:ea typeface="Arial"/>
                <a:cs typeface="Arial"/>
              </a:defRPr>
            </a:pPr>
            <a:r>
              <a:rPr sz="2250" b="0" dirty="0">
                <a:solidFill>
                  <a:srgbClr val="143746"/>
                </a:solidFill>
                <a:latin typeface="Arial"/>
                <a:ea typeface="Arial"/>
                <a:cs typeface="Arial"/>
              </a:rPr>
              <a:t>Memoria de un </a:t>
            </a:r>
            <a:r>
              <a:rPr sz="2250" b="0" dirty="0" err="1">
                <a:solidFill>
                  <a:srgbClr val="143746"/>
                </a:solidFill>
                <a:latin typeface="Arial"/>
                <a:ea typeface="Arial"/>
                <a:cs typeface="Arial"/>
              </a:rPr>
              <a:t>caso</a:t>
            </a:r>
            <a:r>
              <a:rPr sz="2250" b="0" dirty="0">
                <a:solidFill>
                  <a:srgbClr val="143746"/>
                </a:solidFill>
                <a:latin typeface="Arial"/>
                <a:ea typeface="Arial"/>
                <a:cs typeface="Arial"/>
              </a:rPr>
              <a:t> </a:t>
            </a:r>
            <a:r>
              <a:rPr sz="2250" b="0" dirty="0" err="1">
                <a:solidFill>
                  <a:srgbClr val="143746"/>
                </a:solidFill>
                <a:latin typeface="Arial"/>
                <a:ea typeface="Arial"/>
                <a:cs typeface="Arial"/>
              </a:rPr>
              <a:t>difícil</a:t>
            </a:r>
            <a:endParaRPr sz="2250" b="0" dirty="0">
              <a:solidFill>
                <a:srgbClr val="143746"/>
              </a:solidFill>
              <a:latin typeface="Arial"/>
              <a:ea typeface="Arial"/>
              <a:cs typeface="Arial"/>
            </a:endParaRPr>
          </a:p>
          <a:p>
            <a:pPr>
              <a:defRPr sz="2250" b="0">
                <a:solidFill>
                  <a:srgbClr val="143746"/>
                </a:solidFill>
                <a:latin typeface="Arial"/>
                <a:ea typeface="Arial"/>
                <a:cs typeface="Arial"/>
              </a:defRPr>
            </a:pPr>
            <a:r>
              <a:rPr sz="2250" b="0" dirty="0" err="1">
                <a:solidFill>
                  <a:srgbClr val="143746"/>
                </a:solidFill>
                <a:latin typeface="Arial"/>
                <a:ea typeface="Arial"/>
                <a:cs typeface="Arial"/>
              </a:rPr>
              <a:t>Prisa</a:t>
            </a:r>
            <a:r>
              <a:rPr sz="2250" b="0" dirty="0">
                <a:solidFill>
                  <a:srgbClr val="143746"/>
                </a:solidFill>
                <a:latin typeface="Arial"/>
                <a:ea typeface="Arial"/>
                <a:cs typeface="Arial"/>
              </a:rPr>
              <a:t> y </a:t>
            </a:r>
            <a:r>
              <a:rPr sz="2250" b="0" dirty="0" err="1">
                <a:solidFill>
                  <a:srgbClr val="143746"/>
                </a:solidFill>
                <a:latin typeface="Arial"/>
                <a:ea typeface="Arial"/>
                <a:cs typeface="Arial"/>
              </a:rPr>
              <a:t>cansancio</a:t>
            </a:r>
            <a:endParaRPr sz="2250" b="0" dirty="0">
              <a:solidFill>
                <a:srgbClr val="143746"/>
              </a:solidFill>
              <a:latin typeface="Arial"/>
              <a:ea typeface="Arial"/>
              <a:cs typeface="Arial"/>
            </a:endParaRPr>
          </a:p>
          <a:p>
            <a:pPr>
              <a:defRPr sz="2250" b="0">
                <a:solidFill>
                  <a:srgbClr val="143746"/>
                </a:solidFill>
                <a:latin typeface="Arial"/>
                <a:ea typeface="Arial"/>
                <a:cs typeface="Arial"/>
              </a:defRPr>
            </a:pPr>
            <a:r>
              <a:rPr sz="2250" b="0" dirty="0" err="1">
                <a:solidFill>
                  <a:srgbClr val="143746"/>
                </a:solidFill>
                <a:latin typeface="Arial"/>
                <a:ea typeface="Arial"/>
                <a:cs typeface="Arial"/>
              </a:rPr>
              <a:t>Hábitos</a:t>
            </a:r>
            <a:r>
              <a:rPr sz="2250" b="0" dirty="0">
                <a:solidFill>
                  <a:srgbClr val="143746"/>
                </a:solidFill>
                <a:latin typeface="Arial"/>
                <a:ea typeface="Arial"/>
                <a:cs typeface="Arial"/>
              </a:rPr>
              <a:t> del </a:t>
            </a:r>
            <a:r>
              <a:rPr sz="2250" b="0" dirty="0" err="1">
                <a:solidFill>
                  <a:srgbClr val="143746"/>
                </a:solidFill>
                <a:latin typeface="Arial"/>
                <a:ea typeface="Arial"/>
                <a:cs typeface="Arial"/>
              </a:rPr>
              <a:t>servicio</a:t>
            </a:r>
            <a:endParaRPr sz="2250" b="0" dirty="0">
              <a:solidFill>
                <a:srgbClr val="143746"/>
              </a:solidFill>
              <a:latin typeface="Arial"/>
              <a:ea typeface="Arial"/>
              <a:cs typeface="Arial"/>
            </a:endParaRPr>
          </a:p>
        </p:txBody>
      </p:sp>
    </p:spTree>
    <p:extLst>
      <p:ext uri="{BB962C8B-B14F-4D97-AF65-F5344CB8AC3E}">
        <p14:creationId xmlns:p14="http://schemas.microsoft.com/office/powerpoint/2010/main" val="919874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8FA3BF"/>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FFFFFF"/>
                </a:solidFill>
                <a:latin typeface="Arial" pitchFamily="34" charset="0"/>
                <a:ea typeface="Arial" pitchFamily="34" charset="-122"/>
                <a:cs typeface="Arial" pitchFamily="34" charset="-120"/>
              </a:rPr>
              <a:t>Anatomía de una </a:t>
            </a:r>
            <a:r>
              <a:rPr lang="en-US" sz="3000" b="1" dirty="0" err="1">
                <a:solidFill>
                  <a:srgbClr val="FFFFFF"/>
                </a:solidFill>
                <a:latin typeface="Arial" pitchFamily="34" charset="0"/>
                <a:ea typeface="Arial" pitchFamily="34" charset="-122"/>
                <a:cs typeface="Arial" pitchFamily="34" charset="-120"/>
              </a:rPr>
              <a:t>receta</a:t>
            </a:r>
            <a:r>
              <a:rPr lang="en-US" sz="3000" b="1" dirty="0">
                <a:solidFill>
                  <a:srgbClr val="FFFFFF"/>
                </a:solidFill>
                <a:latin typeface="Arial" pitchFamily="34" charset="0"/>
                <a:ea typeface="Arial" pitchFamily="34" charset="-122"/>
                <a:cs typeface="Arial" pitchFamily="34" charset="-120"/>
              </a:rPr>
              <a:t> inapropiada</a:t>
            </a:r>
            <a:endParaRPr lang="en-US" sz="3000" dirty="0"/>
          </a:p>
        </p:txBody>
      </p:sp>
      <p:sp>
        <p:nvSpPr>
          <p:cNvPr id="4" name="Text 2"/>
          <p:cNvSpPr txBox="1"/>
          <p:nvPr/>
        </p:nvSpPr>
        <p:spPr>
          <a:xfrm>
            <a:off x="548640" y="1060704"/>
            <a:ext cx="11091672" cy="411480"/>
          </a:xfrm>
          <a:prstGeom prst="rect">
            <a:avLst/>
          </a:prstGeom>
          <a:noFill/>
          <a:ln/>
        </p:spPr>
        <p:txBody>
          <a:bodyPr wrap="square" lIns="0" tIns="0" rIns="0" bIns="0" rtlCol="0" anchor="t"/>
          <a:lstStyle/>
          <a:p>
            <a:pPr marL="0" indent="0">
              <a:buNone/>
            </a:pPr>
            <a:r>
              <a:rPr lang="en-US" sz="1600" dirty="0">
                <a:solidFill>
                  <a:srgbClr val="CADCFC"/>
                </a:solidFill>
                <a:latin typeface="Calibri" pitchFamily="34" charset="0"/>
                <a:ea typeface="Calibri" pitchFamily="34" charset="-122"/>
                <a:cs typeface="Calibri" pitchFamily="34" charset="-120"/>
              </a:rPr>
              <a:t>Revisión sistemática: 35 estudios, 23 países, 7 determinantes (Lansink, Infect Dis Rep 2024)</a:t>
            </a:r>
            <a:endParaRPr lang="en-US" sz="1600" dirty="0"/>
          </a:p>
        </p:txBody>
      </p:sp>
      <p:sp>
        <p:nvSpPr>
          <p:cNvPr id="5" name="Shape 3"/>
          <p:cNvSpPr/>
          <p:nvPr/>
        </p:nvSpPr>
        <p:spPr>
          <a:xfrm>
            <a:off x="548640" y="1737360"/>
            <a:ext cx="3557016" cy="3429000"/>
          </a:xfrm>
          <a:prstGeom prst="roundRect">
            <a:avLst>
              <a:gd name="adj" fmla="val 2667"/>
            </a:avLst>
          </a:prstGeom>
          <a:solidFill>
            <a:srgbClr val="1C3A63"/>
          </a:solidFill>
          <a:ln w="12700">
            <a:solidFill>
              <a:srgbClr val="2E4C78"/>
            </a:solidFill>
            <a:prstDash val="solid"/>
          </a:ln>
        </p:spPr>
      </p:sp>
      <p:sp>
        <p:nvSpPr>
          <p:cNvPr id="6" name="Shape 4"/>
          <p:cNvSpPr/>
          <p:nvPr/>
        </p:nvSpPr>
        <p:spPr>
          <a:xfrm>
            <a:off x="822960" y="1965960"/>
            <a:ext cx="731520" cy="731520"/>
          </a:xfrm>
          <a:prstGeom prst="ellipse">
            <a:avLst/>
          </a:prstGeom>
          <a:solidFill>
            <a:srgbClr val="13294B"/>
          </a:solidFill>
          <a:ln/>
        </p:spPr>
      </p:sp>
      <p:pic>
        <p:nvPicPr>
          <p:cNvPr id="7" name="Image 0" descr="preencoded.png"/>
          <p:cNvPicPr>
            <a:picLocks noChangeAspect="1"/>
          </p:cNvPicPr>
          <p:nvPr/>
        </p:nvPicPr>
        <p:blipFill>
          <a:blip r:embed="rId4"/>
          <a:stretch>
            <a:fillRect/>
          </a:stretch>
        </p:blipFill>
        <p:spPr>
          <a:xfrm>
            <a:off x="1005840" y="2148840"/>
            <a:ext cx="365760" cy="365760"/>
          </a:xfrm>
          <a:prstGeom prst="rect">
            <a:avLst/>
          </a:prstGeom>
        </p:spPr>
      </p:pic>
      <p:sp>
        <p:nvSpPr>
          <p:cNvPr id="8" name="Text 5"/>
          <p:cNvSpPr txBox="1"/>
          <p:nvPr/>
        </p:nvSpPr>
        <p:spPr>
          <a:xfrm>
            <a:off x="1691640" y="1965960"/>
            <a:ext cx="2286000" cy="731520"/>
          </a:xfrm>
          <a:prstGeom prst="rect">
            <a:avLst/>
          </a:prstGeom>
          <a:noFill/>
          <a:ln/>
        </p:spPr>
        <p:txBody>
          <a:bodyPr wrap="square" lIns="0" tIns="0" rIns="0" bIns="0" rtlCol="0" anchor="ctr"/>
          <a:lstStyle/>
          <a:p>
            <a:pPr marL="0" indent="0">
              <a:buNone/>
            </a:pPr>
            <a:r>
              <a:rPr lang="en-US" sz="1800" b="1" dirty="0">
                <a:solidFill>
                  <a:srgbClr val="FFFFFF"/>
                </a:solidFill>
                <a:latin typeface="Arial" pitchFamily="34" charset="0"/>
                <a:ea typeface="Arial" pitchFamily="34" charset="-122"/>
                <a:cs typeface="Arial" pitchFamily="34" charset="-120"/>
              </a:rPr>
              <a:t>Factores personales</a:t>
            </a:r>
            <a:endParaRPr lang="en-US" sz="1800" dirty="0"/>
          </a:p>
        </p:txBody>
      </p:sp>
      <p:sp>
        <p:nvSpPr>
          <p:cNvPr id="9" name="Text 6"/>
          <p:cNvSpPr txBox="1"/>
          <p:nvPr/>
        </p:nvSpPr>
        <p:spPr>
          <a:xfrm>
            <a:off x="822960" y="2926080"/>
            <a:ext cx="306324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FFFFFF"/>
                </a:solidFill>
                <a:latin typeface="Calibri" pitchFamily="34" charset="0"/>
                <a:ea typeface="Calibri" pitchFamily="34" charset="-122"/>
                <a:cs typeface="Calibri" pitchFamily="34" charset="-120"/>
              </a:rPr>
              <a:t>Experiencia propia («a mí me funciona»)</a:t>
            </a:r>
            <a:endParaRPr lang="en-US" sz="1600" dirty="0"/>
          </a:p>
          <a:p>
            <a:pPr marL="342900" indent="-342900">
              <a:spcAft>
                <a:spcPts val="800"/>
              </a:spcAft>
              <a:buSzPct val="100000"/>
              <a:buChar char="•"/>
            </a:pPr>
            <a:r>
              <a:rPr lang="en-US" sz="1600" dirty="0">
                <a:solidFill>
                  <a:srgbClr val="FFFFFF"/>
                </a:solidFill>
                <a:latin typeface="Calibri" pitchFamily="34" charset="0"/>
                <a:ea typeface="Calibri" pitchFamily="34" charset="-122"/>
                <a:cs typeface="Calibri" pitchFamily="34" charset="-120"/>
              </a:rPr>
              <a:t>Nivel de conocimiento</a:t>
            </a:r>
            <a:endParaRPr lang="en-US" sz="1600" dirty="0"/>
          </a:p>
          <a:p>
            <a:pPr marL="342900" indent="-342900">
              <a:spcAft>
                <a:spcPts val="800"/>
              </a:spcAft>
              <a:buSzPct val="100000"/>
              <a:buChar char="•"/>
            </a:pPr>
            <a:r>
              <a:rPr lang="en-US" sz="1600" dirty="0">
                <a:solidFill>
                  <a:srgbClr val="FFFFFF"/>
                </a:solidFill>
                <a:latin typeface="Calibri" pitchFamily="34" charset="0"/>
                <a:ea typeface="Calibri" pitchFamily="34" charset="-122"/>
                <a:cs typeface="Calibri" pitchFamily="34" charset="-120"/>
              </a:rPr>
              <a:t>Adherencia a las guías</a:t>
            </a:r>
            <a:endParaRPr lang="en-US" sz="1600" dirty="0"/>
          </a:p>
          <a:p>
            <a:pPr marL="342900" indent="-342900">
              <a:spcAft>
                <a:spcPts val="800"/>
              </a:spcAft>
              <a:buSzPct val="100000"/>
              <a:buChar char="•"/>
            </a:pPr>
            <a:r>
              <a:rPr lang="en-US" sz="1600" dirty="0">
                <a:solidFill>
                  <a:srgbClr val="FFFFFF"/>
                </a:solidFill>
                <a:latin typeface="Calibri" pitchFamily="34" charset="0"/>
                <a:ea typeface="Calibri" pitchFamily="34" charset="-122"/>
                <a:cs typeface="Calibri" pitchFamily="34" charset="-120"/>
              </a:rPr>
              <a:t>Imitar a </a:t>
            </a:r>
            <a:r>
              <a:rPr lang="en-US" sz="1600" dirty="0" err="1">
                <a:solidFill>
                  <a:srgbClr val="FFFFFF"/>
                </a:solidFill>
                <a:latin typeface="Calibri" pitchFamily="34" charset="0"/>
                <a:ea typeface="Calibri" pitchFamily="34" charset="-122"/>
                <a:cs typeface="Calibri" pitchFamily="34" charset="-120"/>
              </a:rPr>
              <a:t>colegas</a:t>
            </a:r>
            <a:endParaRPr lang="en-US" sz="1600" dirty="0"/>
          </a:p>
        </p:txBody>
      </p:sp>
      <p:sp>
        <p:nvSpPr>
          <p:cNvPr id="10" name="Shape 7"/>
          <p:cNvSpPr/>
          <p:nvPr/>
        </p:nvSpPr>
        <p:spPr>
          <a:xfrm>
            <a:off x="4315968" y="1737360"/>
            <a:ext cx="3557016" cy="3429000"/>
          </a:xfrm>
          <a:prstGeom prst="roundRect">
            <a:avLst>
              <a:gd name="adj" fmla="val 2667"/>
            </a:avLst>
          </a:prstGeom>
          <a:solidFill>
            <a:srgbClr val="1C3A63"/>
          </a:solidFill>
          <a:ln w="28575">
            <a:solidFill>
              <a:srgbClr val="F5A623"/>
            </a:solidFill>
            <a:prstDash val="solid"/>
          </a:ln>
        </p:spPr>
      </p:sp>
      <p:sp>
        <p:nvSpPr>
          <p:cNvPr id="11" name="Shape 8"/>
          <p:cNvSpPr/>
          <p:nvPr/>
        </p:nvSpPr>
        <p:spPr>
          <a:xfrm>
            <a:off x="4590288" y="1965960"/>
            <a:ext cx="731520" cy="731520"/>
          </a:xfrm>
          <a:prstGeom prst="ellipse">
            <a:avLst/>
          </a:prstGeom>
          <a:solidFill>
            <a:srgbClr val="F5A623"/>
          </a:solidFill>
          <a:ln/>
        </p:spPr>
      </p:sp>
      <p:pic>
        <p:nvPicPr>
          <p:cNvPr id="12" name="Image 1" descr="preencoded.png"/>
          <p:cNvPicPr>
            <a:picLocks noChangeAspect="1"/>
          </p:cNvPicPr>
          <p:nvPr/>
        </p:nvPicPr>
        <p:blipFill>
          <a:blip r:embed="rId5"/>
          <a:stretch>
            <a:fillRect/>
          </a:stretch>
        </p:blipFill>
        <p:spPr>
          <a:xfrm>
            <a:off x="4773168" y="2148840"/>
            <a:ext cx="365760" cy="365760"/>
          </a:xfrm>
          <a:prstGeom prst="rect">
            <a:avLst/>
          </a:prstGeom>
        </p:spPr>
      </p:pic>
      <p:sp>
        <p:nvSpPr>
          <p:cNvPr id="13" name="Text 9"/>
          <p:cNvSpPr txBox="1"/>
          <p:nvPr/>
        </p:nvSpPr>
        <p:spPr>
          <a:xfrm>
            <a:off x="5458968" y="1965960"/>
            <a:ext cx="2286000" cy="731520"/>
          </a:xfrm>
          <a:prstGeom prst="rect">
            <a:avLst/>
          </a:prstGeom>
          <a:noFill/>
          <a:ln/>
        </p:spPr>
        <p:txBody>
          <a:bodyPr wrap="square" lIns="0" tIns="0" rIns="0" bIns="0" rtlCol="0" anchor="ctr"/>
          <a:lstStyle/>
          <a:p>
            <a:pPr marL="0" indent="0">
              <a:buNone/>
            </a:pPr>
            <a:r>
              <a:rPr lang="en-US" sz="1800" b="1" dirty="0">
                <a:solidFill>
                  <a:srgbClr val="F5A623"/>
                </a:solidFill>
                <a:latin typeface="Arial" pitchFamily="34" charset="0"/>
                <a:ea typeface="Arial" pitchFamily="34" charset="-122"/>
                <a:cs typeface="Arial" pitchFamily="34" charset="-120"/>
              </a:rPr>
              <a:t>Factores psicológicos</a:t>
            </a:r>
            <a:endParaRPr lang="en-US" sz="1800" dirty="0"/>
          </a:p>
        </p:txBody>
      </p:sp>
      <p:sp>
        <p:nvSpPr>
          <p:cNvPr id="14" name="Text 10"/>
          <p:cNvSpPr txBox="1"/>
          <p:nvPr/>
        </p:nvSpPr>
        <p:spPr>
          <a:xfrm>
            <a:off x="4590288" y="2926080"/>
            <a:ext cx="3063240" cy="2103120"/>
          </a:xfrm>
          <a:prstGeom prst="rect">
            <a:avLst/>
          </a:prstGeom>
          <a:noFill/>
          <a:ln/>
        </p:spPr>
        <p:txBody>
          <a:bodyPr wrap="square" lIns="0" tIns="0" rIns="0" bIns="0" rtlCol="0" anchor="t"/>
          <a:lstStyle/>
          <a:p>
            <a:pPr marL="342900" indent="-342900">
              <a:spcAft>
                <a:spcPts val="800"/>
              </a:spcAft>
              <a:buSzPct val="100000"/>
              <a:buChar char="•"/>
            </a:pPr>
            <a:r>
              <a:rPr lang="en-US" sz="1600" b="1" dirty="0">
                <a:solidFill>
                  <a:srgbClr val="FFFFFF"/>
                </a:solidFill>
                <a:latin typeface="Calibri" pitchFamily="34" charset="0"/>
                <a:ea typeface="Calibri" pitchFamily="34" charset="-122"/>
                <a:cs typeface="Calibri" pitchFamily="34" charset="-120"/>
              </a:rPr>
              <a:t>Tolerancia a la incertidumbre</a:t>
            </a:r>
            <a:endParaRPr lang="en-US" sz="1600" b="1" dirty="0"/>
          </a:p>
          <a:p>
            <a:pPr marL="342900" indent="-342900">
              <a:spcAft>
                <a:spcPts val="800"/>
              </a:spcAft>
              <a:buSzPct val="100000"/>
              <a:buChar char="•"/>
            </a:pPr>
            <a:r>
              <a:rPr lang="en-US" sz="1600" b="1" dirty="0">
                <a:solidFill>
                  <a:srgbClr val="FFFFFF"/>
                </a:solidFill>
                <a:latin typeface="Calibri" pitchFamily="34" charset="0"/>
                <a:ea typeface="Calibri" pitchFamily="34" charset="-122"/>
                <a:cs typeface="Calibri" pitchFamily="34" charset="-120"/>
              </a:rPr>
              <a:t>Miedo a complicaciones raras</a:t>
            </a:r>
            <a:endParaRPr lang="en-US" sz="1600" b="1" dirty="0"/>
          </a:p>
          <a:p>
            <a:pPr marL="342900" indent="-342900">
              <a:spcAft>
                <a:spcPts val="800"/>
              </a:spcAft>
              <a:buSzPct val="100000"/>
              <a:buChar char="•"/>
            </a:pPr>
            <a:r>
              <a:rPr lang="en-US" sz="1600" b="1" dirty="0">
                <a:solidFill>
                  <a:srgbClr val="FFFFFF"/>
                </a:solidFill>
                <a:latin typeface="Calibri" pitchFamily="34" charset="0"/>
                <a:ea typeface="Calibri" pitchFamily="34" charset="-122"/>
                <a:cs typeface="Calibri" pitchFamily="34" charset="-120"/>
              </a:rPr>
              <a:t>Presión percibida de los padres</a:t>
            </a:r>
            <a:endParaRPr lang="en-US" sz="1600" b="1" dirty="0"/>
          </a:p>
          <a:p>
            <a:pPr marL="342900" indent="-342900">
              <a:spcAft>
                <a:spcPts val="800"/>
              </a:spcAft>
              <a:buSzPct val="100000"/>
              <a:buChar char="•"/>
            </a:pPr>
            <a:r>
              <a:rPr lang="en-US" sz="1600" b="1" dirty="0">
                <a:solidFill>
                  <a:srgbClr val="FFFFFF"/>
                </a:solidFill>
                <a:latin typeface="Calibri" pitchFamily="34" charset="0"/>
                <a:ea typeface="Calibri" pitchFamily="34" charset="-122"/>
                <a:cs typeface="Calibri" pitchFamily="34" charset="-120"/>
              </a:rPr>
              <a:t>Evitar el conflicto</a:t>
            </a:r>
            <a:endParaRPr lang="en-US" sz="1600" b="1" dirty="0"/>
          </a:p>
        </p:txBody>
      </p:sp>
      <p:sp>
        <p:nvSpPr>
          <p:cNvPr id="15" name="Shape 11"/>
          <p:cNvSpPr/>
          <p:nvPr/>
        </p:nvSpPr>
        <p:spPr>
          <a:xfrm>
            <a:off x="8083296" y="1737360"/>
            <a:ext cx="3557016" cy="3429000"/>
          </a:xfrm>
          <a:prstGeom prst="roundRect">
            <a:avLst>
              <a:gd name="adj" fmla="val 2667"/>
            </a:avLst>
          </a:prstGeom>
          <a:solidFill>
            <a:srgbClr val="1C3A63"/>
          </a:solidFill>
          <a:ln w="12700">
            <a:solidFill>
              <a:srgbClr val="2E4C78"/>
            </a:solidFill>
            <a:prstDash val="solid"/>
          </a:ln>
        </p:spPr>
      </p:sp>
      <p:sp>
        <p:nvSpPr>
          <p:cNvPr id="16" name="Shape 12"/>
          <p:cNvSpPr/>
          <p:nvPr/>
        </p:nvSpPr>
        <p:spPr>
          <a:xfrm>
            <a:off x="8357616" y="1965960"/>
            <a:ext cx="731520" cy="731520"/>
          </a:xfrm>
          <a:prstGeom prst="ellipse">
            <a:avLst/>
          </a:prstGeom>
          <a:solidFill>
            <a:srgbClr val="13294B"/>
          </a:solidFill>
          <a:ln/>
        </p:spPr>
      </p:sp>
      <p:pic>
        <p:nvPicPr>
          <p:cNvPr id="17" name="Image 2" descr="preencoded.png"/>
          <p:cNvPicPr>
            <a:picLocks noChangeAspect="1"/>
          </p:cNvPicPr>
          <p:nvPr/>
        </p:nvPicPr>
        <p:blipFill>
          <a:blip r:embed="rId6"/>
          <a:stretch>
            <a:fillRect/>
          </a:stretch>
        </p:blipFill>
        <p:spPr>
          <a:xfrm>
            <a:off x="8540496" y="2148840"/>
            <a:ext cx="365760" cy="365760"/>
          </a:xfrm>
          <a:prstGeom prst="rect">
            <a:avLst/>
          </a:prstGeom>
        </p:spPr>
      </p:pic>
      <p:sp>
        <p:nvSpPr>
          <p:cNvPr id="18" name="Text 13"/>
          <p:cNvSpPr txBox="1"/>
          <p:nvPr/>
        </p:nvSpPr>
        <p:spPr>
          <a:xfrm>
            <a:off x="9226296" y="1965960"/>
            <a:ext cx="2286000" cy="731520"/>
          </a:xfrm>
          <a:prstGeom prst="rect">
            <a:avLst/>
          </a:prstGeom>
          <a:noFill/>
          <a:ln/>
        </p:spPr>
        <p:txBody>
          <a:bodyPr wrap="square" lIns="0" tIns="0" rIns="0" bIns="0" rtlCol="0" anchor="ctr"/>
          <a:lstStyle/>
          <a:p>
            <a:pPr marL="0" indent="0">
              <a:buNone/>
            </a:pPr>
            <a:r>
              <a:rPr lang="en-US" sz="1800" b="1" dirty="0">
                <a:solidFill>
                  <a:srgbClr val="FFFFFF"/>
                </a:solidFill>
                <a:latin typeface="Arial" pitchFamily="34" charset="0"/>
                <a:ea typeface="Arial" pitchFamily="34" charset="-122"/>
                <a:cs typeface="Arial" pitchFamily="34" charset="-120"/>
              </a:rPr>
              <a:t>Factores organizacionales</a:t>
            </a:r>
            <a:endParaRPr lang="en-US" sz="1800" dirty="0"/>
          </a:p>
        </p:txBody>
      </p:sp>
      <p:sp>
        <p:nvSpPr>
          <p:cNvPr id="19" name="Text 14"/>
          <p:cNvSpPr txBox="1"/>
          <p:nvPr/>
        </p:nvSpPr>
        <p:spPr>
          <a:xfrm>
            <a:off x="8357616" y="2926080"/>
            <a:ext cx="306324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FFFFFF"/>
                </a:solidFill>
                <a:latin typeface="Calibri" pitchFamily="34" charset="0"/>
                <a:ea typeface="Calibri" pitchFamily="34" charset="-122"/>
                <a:cs typeface="Calibri" pitchFamily="34" charset="-120"/>
              </a:rPr>
              <a:t>Tiempo de consulta reducido</a:t>
            </a:r>
            <a:endParaRPr lang="en-US" sz="1600" dirty="0"/>
          </a:p>
          <a:p>
            <a:pPr marL="342900" indent="-342900">
              <a:spcAft>
                <a:spcPts val="800"/>
              </a:spcAft>
              <a:buSzPct val="100000"/>
              <a:buChar char="•"/>
            </a:pPr>
            <a:r>
              <a:rPr lang="en-US" sz="1600" dirty="0" err="1">
                <a:solidFill>
                  <a:srgbClr val="FFFFFF"/>
                </a:solidFill>
                <a:latin typeface="Calibri" pitchFamily="34" charset="0"/>
                <a:ea typeface="Calibri" pitchFamily="34" charset="-122"/>
                <a:cs typeface="Calibri" pitchFamily="34" charset="-120"/>
              </a:rPr>
              <a:t>Sobrecarga</a:t>
            </a:r>
            <a:r>
              <a:rPr lang="en-US" sz="1600" dirty="0">
                <a:solidFill>
                  <a:srgbClr val="FFFFFF"/>
                </a:solidFill>
                <a:latin typeface="Calibri" pitchFamily="34" charset="0"/>
                <a:ea typeface="Calibri" pitchFamily="34" charset="-122"/>
                <a:cs typeface="Calibri" pitchFamily="34" charset="-120"/>
              </a:rPr>
              <a:t> de </a:t>
            </a:r>
            <a:r>
              <a:rPr lang="en-US" sz="1600" dirty="0" err="1">
                <a:solidFill>
                  <a:srgbClr val="FFFFFF"/>
                </a:solidFill>
                <a:latin typeface="Calibri" pitchFamily="34" charset="0"/>
                <a:ea typeface="Calibri" pitchFamily="34" charset="-122"/>
                <a:cs typeface="Calibri" pitchFamily="34" charset="-120"/>
              </a:rPr>
              <a:t>pacientes</a:t>
            </a:r>
            <a:endParaRPr lang="en-US" sz="1600" dirty="0"/>
          </a:p>
          <a:p>
            <a:pPr marL="342900" indent="-342900">
              <a:spcAft>
                <a:spcPts val="800"/>
              </a:spcAft>
              <a:buSzPct val="100000"/>
              <a:buChar char="•"/>
            </a:pPr>
            <a:r>
              <a:rPr lang="en-US" sz="1600" dirty="0" err="1">
                <a:solidFill>
                  <a:srgbClr val="FFFFFF"/>
                </a:solidFill>
                <a:latin typeface="Calibri" pitchFamily="34" charset="0"/>
                <a:ea typeface="Calibri" pitchFamily="34" charset="-122"/>
                <a:cs typeface="Calibri" pitchFamily="34" charset="-120"/>
              </a:rPr>
              <a:t>Seguimiento</a:t>
            </a:r>
            <a:r>
              <a:rPr lang="en-US" sz="1600" dirty="0">
                <a:solidFill>
                  <a:srgbClr val="FFFFFF"/>
                </a:solidFill>
                <a:latin typeface="Calibri" pitchFamily="34" charset="0"/>
                <a:ea typeface="Calibri" pitchFamily="34" charset="-122"/>
                <a:cs typeface="Calibri" pitchFamily="34" charset="-120"/>
              </a:rPr>
              <a:t> </a:t>
            </a:r>
            <a:r>
              <a:rPr lang="en-US" sz="1600" dirty="0" err="1">
                <a:solidFill>
                  <a:srgbClr val="FFFFFF"/>
                </a:solidFill>
                <a:latin typeface="Calibri" pitchFamily="34" charset="0"/>
                <a:ea typeface="Calibri" pitchFamily="34" charset="-122"/>
                <a:cs typeface="Calibri" pitchFamily="34" charset="-120"/>
              </a:rPr>
              <a:t>difícil</a:t>
            </a:r>
            <a:endParaRPr lang="en-US" sz="1600" dirty="0"/>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F"/>
                </a:solidFill>
                <a:latin typeface="Calibri"/>
                <a:ea typeface="Calibri"/>
                <a:cs typeface="Calibri"/>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Dos sistemas de pensamiento, una receta</a:t>
            </a:r>
            <a:endParaRPr lang="en-US" sz="3000" dirty="0"/>
          </a:p>
        </p:txBody>
      </p:sp>
      <p:sp>
        <p:nvSpPr>
          <p:cNvPr id="4" name="Text 2"/>
          <p:cNvSpPr txBox="1"/>
          <p:nvPr/>
        </p:nvSpPr>
        <p:spPr>
          <a:xfrm>
            <a:off x="548640" y="1060704"/>
            <a:ext cx="11091672" cy="411480"/>
          </a:xfrm>
          <a:prstGeom prst="rect">
            <a:avLst/>
          </a:prstGeom>
          <a:noFill/>
          <a:ln/>
        </p:spPr>
        <p:txBody>
          <a:bodyPr wrap="square" lIns="0" tIns="0" rIns="0" bIns="0" rtlCol="0" anchor="t"/>
          <a:lstStyle/>
          <a:p>
            <a:pPr marL="0" indent="0">
              <a:buNone/>
            </a:pPr>
            <a:r>
              <a:rPr lang="en-US" sz="1600" dirty="0">
                <a:solidFill>
                  <a:srgbClr val="5B6B7F"/>
                </a:solidFill>
                <a:latin typeface="Calibri" pitchFamily="34" charset="0"/>
                <a:ea typeface="Calibri" pitchFamily="34" charset="-122"/>
                <a:cs typeface="Calibri" pitchFamily="34" charset="-120"/>
              </a:rPr>
              <a:t>(Wong, BC Med J 2025)</a:t>
            </a:r>
            <a:endParaRPr lang="en-US" sz="1600" dirty="0"/>
          </a:p>
        </p:txBody>
      </p:sp>
      <p:sp>
        <p:nvSpPr>
          <p:cNvPr id="5" name="Shape 3"/>
          <p:cNvSpPr/>
          <p:nvPr/>
        </p:nvSpPr>
        <p:spPr>
          <a:xfrm>
            <a:off x="548640" y="1645920"/>
            <a:ext cx="5440680" cy="2971800"/>
          </a:xfrm>
          <a:prstGeom prst="roundRect">
            <a:avLst>
              <a:gd name="adj" fmla="val 3077"/>
            </a:avLst>
          </a:prstGeom>
          <a:solidFill>
            <a:srgbClr val="13294B"/>
          </a:solidFill>
          <a:ln/>
        </p:spPr>
      </p:sp>
      <p:sp>
        <p:nvSpPr>
          <p:cNvPr id="6" name="Shape 4"/>
          <p:cNvSpPr/>
          <p:nvPr/>
        </p:nvSpPr>
        <p:spPr>
          <a:xfrm>
            <a:off x="822960" y="1874520"/>
            <a:ext cx="685800" cy="685800"/>
          </a:xfrm>
          <a:prstGeom prst="ellipse">
            <a:avLst/>
          </a:prstGeom>
          <a:solidFill>
            <a:srgbClr val="1C3A63"/>
          </a:solidFill>
          <a:ln/>
        </p:spPr>
      </p:sp>
      <p:pic>
        <p:nvPicPr>
          <p:cNvPr id="7" name="Image 0" descr="preencoded.png"/>
          <p:cNvPicPr>
            <a:picLocks noChangeAspect="1"/>
          </p:cNvPicPr>
          <p:nvPr/>
        </p:nvPicPr>
        <p:blipFill>
          <a:blip r:embed="rId4"/>
          <a:stretch>
            <a:fillRect/>
          </a:stretch>
        </p:blipFill>
        <p:spPr>
          <a:xfrm>
            <a:off x="994410" y="2045970"/>
            <a:ext cx="342900" cy="342900"/>
          </a:xfrm>
          <a:prstGeom prst="rect">
            <a:avLst/>
          </a:prstGeom>
        </p:spPr>
      </p:pic>
      <p:sp>
        <p:nvSpPr>
          <p:cNvPr id="8" name="Text 5"/>
          <p:cNvSpPr txBox="1"/>
          <p:nvPr/>
        </p:nvSpPr>
        <p:spPr>
          <a:xfrm>
            <a:off x="1691640" y="1920240"/>
            <a:ext cx="4114800" cy="548640"/>
          </a:xfrm>
          <a:prstGeom prst="rect">
            <a:avLst/>
          </a:prstGeom>
          <a:noFill/>
          <a:ln/>
        </p:spPr>
        <p:txBody>
          <a:bodyPr wrap="square" lIns="0" tIns="0" rIns="0" bIns="0" rtlCol="0" anchor="ctr"/>
          <a:lstStyle/>
          <a:p>
            <a:pPr marL="0" indent="0">
              <a:buNone/>
            </a:pPr>
            <a:r>
              <a:rPr lang="en-US" sz="2200" b="1" dirty="0">
                <a:solidFill>
                  <a:srgbClr val="FFFFFF"/>
                </a:solidFill>
                <a:latin typeface="Arial" pitchFamily="34" charset="0"/>
                <a:ea typeface="Arial" pitchFamily="34" charset="-122"/>
                <a:cs typeface="Arial" pitchFamily="34" charset="-120"/>
              </a:rPr>
              <a:t>Sistema 1 · Rápido</a:t>
            </a:r>
            <a:endParaRPr lang="en-US" sz="2200" dirty="0"/>
          </a:p>
        </p:txBody>
      </p:sp>
      <p:sp>
        <p:nvSpPr>
          <p:cNvPr id="9" name="Text 6"/>
          <p:cNvSpPr txBox="1"/>
          <p:nvPr/>
        </p:nvSpPr>
        <p:spPr>
          <a:xfrm>
            <a:off x="868680" y="2743200"/>
            <a:ext cx="4846320" cy="1737360"/>
          </a:xfrm>
          <a:prstGeom prst="rect">
            <a:avLst/>
          </a:prstGeom>
          <a:noFill/>
          <a:ln/>
        </p:spPr>
        <p:txBody>
          <a:bodyPr wrap="square" lIns="0" tIns="0" rIns="0" bIns="0" rtlCol="0" anchor="t"/>
          <a:lstStyle/>
          <a:p>
            <a:pPr marL="342900" indent="-342900">
              <a:spcAft>
                <a:spcPts val="600"/>
              </a:spcAft>
              <a:buSzPct val="100000"/>
              <a:buChar char="•"/>
            </a:pPr>
            <a:r>
              <a:rPr lang="en-US" dirty="0" err="1">
                <a:solidFill>
                  <a:srgbClr val="FFFFFF"/>
                </a:solidFill>
                <a:latin typeface="Calibri" pitchFamily="34" charset="0"/>
                <a:ea typeface="Calibri" pitchFamily="34" charset="-122"/>
                <a:cs typeface="Calibri" pitchFamily="34" charset="-120"/>
              </a:rPr>
              <a:t>Intuitivo</a:t>
            </a:r>
            <a:endParaRPr lang="en-US" dirty="0">
              <a:solidFill>
                <a:srgbClr val="FFFFFF"/>
              </a:solidFill>
              <a:latin typeface="Calibri" pitchFamily="34" charset="0"/>
              <a:ea typeface="Calibri" pitchFamily="34" charset="-122"/>
              <a:cs typeface="Calibri" pitchFamily="34" charset="-120"/>
            </a:endParaRPr>
          </a:p>
          <a:p>
            <a:pPr marL="342900" indent="-342900">
              <a:spcAft>
                <a:spcPts val="600"/>
              </a:spcAft>
              <a:buSzPct val="100000"/>
              <a:buFontTx/>
              <a:buChar char="•"/>
            </a:pPr>
            <a:r>
              <a:rPr lang="en-US" dirty="0">
                <a:solidFill>
                  <a:srgbClr val="FFFFFF"/>
                </a:solidFill>
                <a:latin typeface="Calibri" pitchFamily="34" charset="0"/>
                <a:ea typeface="Calibri" pitchFamily="34" charset="-122"/>
                <a:cs typeface="Calibri" pitchFamily="34" charset="-120"/>
              </a:rPr>
              <a:t>≈95% de </a:t>
            </a:r>
            <a:r>
              <a:rPr lang="en-US" dirty="0" err="1">
                <a:solidFill>
                  <a:srgbClr val="FFFFFF"/>
                </a:solidFill>
                <a:latin typeface="Calibri" pitchFamily="34" charset="0"/>
                <a:ea typeface="Calibri" pitchFamily="34" charset="-122"/>
                <a:cs typeface="Calibri" pitchFamily="34" charset="-120"/>
              </a:rPr>
              <a:t>nuestras</a:t>
            </a:r>
            <a:r>
              <a:rPr lang="en-US" dirty="0">
                <a:solidFill>
                  <a:srgbClr val="FFFFFF"/>
                </a:solidFill>
                <a:latin typeface="Calibri" pitchFamily="34" charset="0"/>
                <a:ea typeface="Calibri" pitchFamily="34" charset="-122"/>
                <a:cs typeface="Calibri" pitchFamily="34" charset="-120"/>
              </a:rPr>
              <a:t> </a:t>
            </a:r>
            <a:r>
              <a:rPr lang="en-US" dirty="0" err="1">
                <a:solidFill>
                  <a:srgbClr val="FFFFFF"/>
                </a:solidFill>
                <a:latin typeface="Calibri" pitchFamily="34" charset="0"/>
                <a:ea typeface="Calibri" pitchFamily="34" charset="-122"/>
                <a:cs typeface="Calibri" pitchFamily="34" charset="-120"/>
              </a:rPr>
              <a:t>decisiones</a:t>
            </a:r>
            <a:endParaRPr lang="en-US" dirty="0"/>
          </a:p>
          <a:p>
            <a:pPr marL="342900" indent="-342900">
              <a:spcAft>
                <a:spcPts val="600"/>
              </a:spcAft>
              <a:buSzPct val="100000"/>
              <a:buChar char="•"/>
            </a:pPr>
            <a:r>
              <a:rPr lang="en-US" dirty="0">
                <a:solidFill>
                  <a:srgbClr val="FFFFFF"/>
                </a:solidFill>
                <a:latin typeface="Calibri" pitchFamily="34" charset="0"/>
                <a:ea typeface="Calibri" pitchFamily="34" charset="-122"/>
                <a:cs typeface="Calibri" pitchFamily="34" charset="-120"/>
              </a:rPr>
              <a:t>Bajo </a:t>
            </a:r>
            <a:r>
              <a:rPr lang="en-US" dirty="0" err="1">
                <a:solidFill>
                  <a:srgbClr val="FFFFFF"/>
                </a:solidFill>
                <a:latin typeface="Calibri" pitchFamily="34" charset="0"/>
                <a:ea typeface="Calibri" pitchFamily="34" charset="-122"/>
                <a:cs typeface="Calibri" pitchFamily="34" charset="-120"/>
              </a:rPr>
              <a:t>costo</a:t>
            </a:r>
            <a:r>
              <a:rPr lang="en-US" dirty="0">
                <a:solidFill>
                  <a:srgbClr val="FFFFFF"/>
                </a:solidFill>
                <a:latin typeface="Calibri" pitchFamily="34" charset="0"/>
                <a:ea typeface="Calibri" pitchFamily="34" charset="-122"/>
                <a:cs typeface="Calibri" pitchFamily="34" charset="-120"/>
              </a:rPr>
              <a:t> cognitive</a:t>
            </a:r>
          </a:p>
          <a:p>
            <a:pPr marL="342900" indent="-342900">
              <a:spcAft>
                <a:spcPts val="600"/>
              </a:spcAft>
              <a:buSzPct val="100000"/>
              <a:buChar char="•"/>
            </a:pPr>
            <a:r>
              <a:rPr lang="en-US" dirty="0">
                <a:solidFill>
                  <a:srgbClr val="FFFFFF"/>
                </a:solidFill>
                <a:latin typeface="Calibri" pitchFamily="34" charset="0"/>
                <a:ea typeface="Calibri" pitchFamily="34" charset="-122"/>
                <a:cs typeface="Calibri" pitchFamily="34" charset="-120"/>
              </a:rPr>
              <a:t>Se </a:t>
            </a:r>
            <a:r>
              <a:rPr lang="en-US" dirty="0" err="1">
                <a:solidFill>
                  <a:srgbClr val="FFFFFF"/>
                </a:solidFill>
                <a:latin typeface="Calibri" pitchFamily="34" charset="0"/>
                <a:ea typeface="Calibri" pitchFamily="34" charset="-122"/>
                <a:cs typeface="Calibri" pitchFamily="34" charset="-120"/>
              </a:rPr>
              <a:t>basa</a:t>
            </a:r>
            <a:r>
              <a:rPr lang="en-US" dirty="0">
                <a:solidFill>
                  <a:srgbClr val="FFFFFF"/>
                </a:solidFill>
                <a:latin typeface="Calibri" pitchFamily="34" charset="0"/>
                <a:ea typeface="Calibri" pitchFamily="34" charset="-122"/>
                <a:cs typeface="Calibri" pitchFamily="34" charset="-120"/>
              </a:rPr>
              <a:t> mas </a:t>
            </a:r>
            <a:r>
              <a:rPr lang="en-US" dirty="0" err="1">
                <a:solidFill>
                  <a:srgbClr val="FFFFFF"/>
                </a:solidFill>
                <a:latin typeface="Calibri" pitchFamily="34" charset="0"/>
                <a:ea typeface="Calibri" pitchFamily="34" charset="-122"/>
                <a:cs typeface="Calibri" pitchFamily="34" charset="-120"/>
              </a:rPr>
              <a:t>en</a:t>
            </a:r>
            <a:r>
              <a:rPr lang="en-US" dirty="0">
                <a:solidFill>
                  <a:srgbClr val="FFFFFF"/>
                </a:solidFill>
                <a:latin typeface="Calibri" pitchFamily="34" charset="0"/>
                <a:ea typeface="Calibri" pitchFamily="34" charset="-122"/>
                <a:cs typeface="Calibri" pitchFamily="34" charset="-120"/>
              </a:rPr>
              <a:t> la </a:t>
            </a:r>
            <a:r>
              <a:rPr lang="en-US" dirty="0" err="1">
                <a:solidFill>
                  <a:srgbClr val="FFFFFF"/>
                </a:solidFill>
                <a:latin typeface="Calibri" pitchFamily="34" charset="0"/>
                <a:ea typeface="Calibri" pitchFamily="34" charset="-122"/>
                <a:cs typeface="Calibri" pitchFamily="34" charset="-120"/>
              </a:rPr>
              <a:t>experiencia</a:t>
            </a:r>
            <a:endParaRPr lang="en-US" dirty="0"/>
          </a:p>
          <a:p>
            <a:pPr marL="342900" indent="-342900">
              <a:spcAft>
                <a:spcPts val="600"/>
              </a:spcAft>
              <a:buSzPct val="100000"/>
              <a:buChar char="•"/>
            </a:pPr>
            <a:r>
              <a:rPr lang="en-US" b="1" dirty="0" err="1">
                <a:solidFill>
                  <a:srgbClr val="F5A623"/>
                </a:solidFill>
                <a:latin typeface="Calibri" pitchFamily="34" charset="0"/>
                <a:ea typeface="Calibri" pitchFamily="34" charset="-122"/>
                <a:cs typeface="Calibri" pitchFamily="34" charset="-120"/>
              </a:rPr>
              <a:t>Aquí</a:t>
            </a:r>
            <a:r>
              <a:rPr lang="en-US" b="1" dirty="0">
                <a:solidFill>
                  <a:srgbClr val="F5A623"/>
                </a:solidFill>
                <a:latin typeface="Calibri" pitchFamily="34" charset="0"/>
                <a:ea typeface="Calibri" pitchFamily="34" charset="-122"/>
                <a:cs typeface="Calibri" pitchFamily="34" charset="-120"/>
              </a:rPr>
              <a:t> viven los sesgos</a:t>
            </a:r>
            <a:endParaRPr lang="en-US" dirty="0"/>
          </a:p>
        </p:txBody>
      </p:sp>
      <p:sp>
        <p:nvSpPr>
          <p:cNvPr id="10" name="Shape 7"/>
          <p:cNvSpPr/>
          <p:nvPr/>
        </p:nvSpPr>
        <p:spPr>
          <a:xfrm>
            <a:off x="6199632" y="1645920"/>
            <a:ext cx="5440680" cy="2971800"/>
          </a:xfrm>
          <a:prstGeom prst="roundRect">
            <a:avLst>
              <a:gd name="adj" fmla="val 3077"/>
            </a:avLst>
          </a:prstGeom>
          <a:solidFill>
            <a:srgbClr val="F3F6FA"/>
          </a:solidFill>
          <a:ln/>
        </p:spPr>
      </p:sp>
      <p:sp>
        <p:nvSpPr>
          <p:cNvPr id="11" name="Shape 8"/>
          <p:cNvSpPr/>
          <p:nvPr/>
        </p:nvSpPr>
        <p:spPr>
          <a:xfrm>
            <a:off x="6473952" y="1874520"/>
            <a:ext cx="685800" cy="685800"/>
          </a:xfrm>
          <a:prstGeom prst="ellipse">
            <a:avLst/>
          </a:prstGeom>
          <a:solidFill>
            <a:srgbClr val="FFFFFF"/>
          </a:solidFill>
          <a:ln/>
        </p:spPr>
      </p:sp>
      <p:pic>
        <p:nvPicPr>
          <p:cNvPr id="12" name="Image 1" descr="preencoded.png"/>
          <p:cNvPicPr>
            <a:picLocks noChangeAspect="1"/>
          </p:cNvPicPr>
          <p:nvPr/>
        </p:nvPicPr>
        <p:blipFill>
          <a:blip r:embed="rId5"/>
          <a:stretch>
            <a:fillRect/>
          </a:stretch>
        </p:blipFill>
        <p:spPr>
          <a:xfrm>
            <a:off x="6645402" y="2045970"/>
            <a:ext cx="342900" cy="342900"/>
          </a:xfrm>
          <a:prstGeom prst="rect">
            <a:avLst/>
          </a:prstGeom>
        </p:spPr>
      </p:pic>
      <p:sp>
        <p:nvSpPr>
          <p:cNvPr id="13" name="Text 9"/>
          <p:cNvSpPr txBox="1"/>
          <p:nvPr/>
        </p:nvSpPr>
        <p:spPr>
          <a:xfrm>
            <a:off x="7342632" y="1920240"/>
            <a:ext cx="4114800" cy="548640"/>
          </a:xfrm>
          <a:prstGeom prst="rect">
            <a:avLst/>
          </a:prstGeom>
          <a:noFill/>
          <a:ln/>
        </p:spPr>
        <p:txBody>
          <a:bodyPr wrap="square" lIns="0" tIns="0" rIns="0" bIns="0" rtlCol="0" anchor="ctr"/>
          <a:lstStyle/>
          <a:p>
            <a:pPr marL="0" indent="0">
              <a:buNone/>
            </a:pPr>
            <a:r>
              <a:rPr lang="en-US" sz="2200" b="1" dirty="0">
                <a:solidFill>
                  <a:srgbClr val="13294B"/>
                </a:solidFill>
                <a:latin typeface="Arial" pitchFamily="34" charset="0"/>
                <a:ea typeface="Arial" pitchFamily="34" charset="-122"/>
                <a:cs typeface="Arial" pitchFamily="34" charset="-120"/>
              </a:rPr>
              <a:t>Sistema 2 · Lento</a:t>
            </a:r>
            <a:endParaRPr lang="en-US" sz="2200" dirty="0"/>
          </a:p>
        </p:txBody>
      </p:sp>
      <p:sp>
        <p:nvSpPr>
          <p:cNvPr id="14" name="Text 10"/>
          <p:cNvSpPr txBox="1"/>
          <p:nvPr/>
        </p:nvSpPr>
        <p:spPr>
          <a:xfrm>
            <a:off x="6519672" y="2743200"/>
            <a:ext cx="4846320" cy="1737360"/>
          </a:xfrm>
          <a:prstGeom prst="rect">
            <a:avLst/>
          </a:prstGeom>
          <a:noFill/>
          <a:ln/>
        </p:spPr>
        <p:txBody>
          <a:bodyPr wrap="square" lIns="0" tIns="0" rIns="0" bIns="0" rtlCol="0" anchor="t"/>
          <a:lstStyle/>
          <a:p>
            <a:pPr marL="342900" indent="-342900">
              <a:spcAft>
                <a:spcPts val="600"/>
              </a:spcAft>
              <a:buSzPct val="100000"/>
              <a:buChar char="•"/>
            </a:pPr>
            <a:r>
              <a:rPr lang="en-US" dirty="0" err="1">
                <a:solidFill>
                  <a:srgbClr val="1F2A37"/>
                </a:solidFill>
                <a:latin typeface="Calibri" pitchFamily="34" charset="0"/>
                <a:ea typeface="Calibri" pitchFamily="34" charset="-122"/>
                <a:cs typeface="Calibri" pitchFamily="34" charset="-120"/>
              </a:rPr>
              <a:t>Analítico</a:t>
            </a:r>
            <a:endParaRPr lang="en-US" dirty="0">
              <a:solidFill>
                <a:srgbClr val="1F2A37"/>
              </a:solidFill>
              <a:latin typeface="Calibri" pitchFamily="34" charset="0"/>
              <a:ea typeface="Calibri" pitchFamily="34" charset="-122"/>
              <a:cs typeface="Calibri" pitchFamily="34" charset="-120"/>
            </a:endParaRPr>
          </a:p>
          <a:p>
            <a:pPr marL="342900" indent="-342900">
              <a:spcAft>
                <a:spcPts val="600"/>
              </a:spcAft>
              <a:buSzPct val="100000"/>
              <a:buChar char="•"/>
            </a:pPr>
            <a:r>
              <a:rPr lang="en-US" dirty="0" err="1">
                <a:solidFill>
                  <a:srgbClr val="1F2A37"/>
                </a:solidFill>
                <a:latin typeface="Calibri" pitchFamily="34" charset="0"/>
                <a:ea typeface="Calibri" pitchFamily="34" charset="-122"/>
                <a:cs typeface="Calibri" pitchFamily="34" charset="-120"/>
              </a:rPr>
              <a:t>Comprueba</a:t>
            </a:r>
            <a:r>
              <a:rPr lang="en-US" dirty="0">
                <a:solidFill>
                  <a:srgbClr val="1F2A37"/>
                </a:solidFill>
                <a:latin typeface="Calibri" pitchFamily="34" charset="0"/>
                <a:ea typeface="Calibri" pitchFamily="34" charset="-122"/>
                <a:cs typeface="Calibri" pitchFamily="34" charset="-120"/>
              </a:rPr>
              <a:t> </a:t>
            </a:r>
            <a:r>
              <a:rPr lang="en-US" dirty="0" err="1">
                <a:solidFill>
                  <a:srgbClr val="1F2A37"/>
                </a:solidFill>
                <a:latin typeface="Calibri" pitchFamily="34" charset="0"/>
                <a:ea typeface="Calibri" pitchFamily="34" charset="-122"/>
                <a:cs typeface="Calibri" pitchFamily="34" charset="-120"/>
              </a:rPr>
              <a:t>evidencia</a:t>
            </a:r>
            <a:r>
              <a:rPr lang="en-US" dirty="0">
                <a:solidFill>
                  <a:srgbClr val="1F2A37"/>
                </a:solidFill>
                <a:latin typeface="Calibri" pitchFamily="34" charset="0"/>
                <a:ea typeface="Calibri" pitchFamily="34" charset="-122"/>
                <a:cs typeface="Calibri" pitchFamily="34" charset="-120"/>
              </a:rPr>
              <a:t> y </a:t>
            </a:r>
            <a:r>
              <a:rPr lang="en-US" dirty="0" err="1">
                <a:solidFill>
                  <a:srgbClr val="1F2A37"/>
                </a:solidFill>
                <a:latin typeface="Calibri" pitchFamily="34" charset="0"/>
                <a:ea typeface="Calibri" pitchFamily="34" charset="-122"/>
                <a:cs typeface="Calibri" pitchFamily="34" charset="-120"/>
              </a:rPr>
              <a:t>riesgo</a:t>
            </a:r>
            <a:endParaRPr lang="en-US" dirty="0"/>
          </a:p>
          <a:p>
            <a:pPr marL="342900" indent="-342900">
              <a:spcAft>
                <a:spcPts val="600"/>
              </a:spcAft>
              <a:buSzPct val="100000"/>
              <a:buChar char="•"/>
            </a:pPr>
            <a:r>
              <a:rPr lang="en-US" dirty="0">
                <a:solidFill>
                  <a:srgbClr val="1F2A37"/>
                </a:solidFill>
                <a:latin typeface="Calibri" pitchFamily="34" charset="0"/>
                <a:ea typeface="Calibri" pitchFamily="34" charset="-122"/>
                <a:cs typeface="Calibri" pitchFamily="34" charset="-120"/>
              </a:rPr>
              <a:t>Mayor esfuerzo mental</a:t>
            </a:r>
            <a:endParaRPr lang="en-US" dirty="0"/>
          </a:p>
          <a:p>
            <a:pPr marL="342900" indent="-342900">
              <a:spcAft>
                <a:spcPts val="600"/>
              </a:spcAft>
              <a:buSzPct val="100000"/>
              <a:buChar char="•"/>
            </a:pPr>
            <a:r>
              <a:rPr lang="en-US" dirty="0">
                <a:solidFill>
                  <a:srgbClr val="1F2A37"/>
                </a:solidFill>
                <a:latin typeface="Calibri" pitchFamily="34" charset="0"/>
                <a:ea typeface="Calibri" pitchFamily="34" charset="-122"/>
                <a:cs typeface="Calibri" pitchFamily="34" charset="-120"/>
              </a:rPr>
              <a:t>Evalúa los </a:t>
            </a:r>
            <a:r>
              <a:rPr lang="en-US" dirty="0" err="1">
                <a:solidFill>
                  <a:srgbClr val="1F2A37"/>
                </a:solidFill>
                <a:latin typeface="Calibri" pitchFamily="34" charset="0"/>
                <a:ea typeface="Calibri" pitchFamily="34" charset="-122"/>
                <a:cs typeface="Calibri" pitchFamily="34" charset="-120"/>
              </a:rPr>
              <a:t>datos</a:t>
            </a:r>
            <a:r>
              <a:rPr lang="en-US" dirty="0">
                <a:solidFill>
                  <a:srgbClr val="1F2A37"/>
                </a:solidFill>
                <a:latin typeface="Calibri" pitchFamily="34" charset="0"/>
                <a:ea typeface="Calibri" pitchFamily="34" charset="-122"/>
                <a:cs typeface="Calibri" pitchFamily="34" charset="-120"/>
              </a:rPr>
              <a:t> mas a </a:t>
            </a:r>
            <a:r>
              <a:rPr lang="en-US" dirty="0" err="1">
                <a:solidFill>
                  <a:srgbClr val="1F2A37"/>
                </a:solidFill>
                <a:latin typeface="Calibri" pitchFamily="34" charset="0"/>
                <a:ea typeface="Calibri" pitchFamily="34" charset="-122"/>
                <a:cs typeface="Calibri" pitchFamily="34" charset="-120"/>
              </a:rPr>
              <a:t>fondo</a:t>
            </a:r>
            <a:endParaRPr lang="en-US" dirty="0"/>
          </a:p>
          <a:p>
            <a:pPr marL="342900" indent="-342900">
              <a:spcAft>
                <a:spcPts val="600"/>
              </a:spcAft>
              <a:buSzPct val="100000"/>
              <a:buChar char="•"/>
            </a:pPr>
            <a:r>
              <a:rPr lang="en-US" b="1" dirty="0" err="1">
                <a:solidFill>
                  <a:srgbClr val="1C3A63"/>
                </a:solidFill>
                <a:latin typeface="Calibri" pitchFamily="34" charset="0"/>
                <a:ea typeface="Calibri" pitchFamily="34" charset="-122"/>
                <a:cs typeface="Calibri" pitchFamily="34" charset="-120"/>
              </a:rPr>
              <a:t>Uso</a:t>
            </a:r>
            <a:r>
              <a:rPr lang="en-US" b="1" dirty="0">
                <a:solidFill>
                  <a:srgbClr val="1C3A63"/>
                </a:solidFill>
                <a:latin typeface="Calibri" pitchFamily="34" charset="0"/>
                <a:ea typeface="Calibri" pitchFamily="34" charset="-122"/>
                <a:cs typeface="Calibri" pitchFamily="34" charset="-120"/>
              </a:rPr>
              <a:t> </a:t>
            </a:r>
            <a:r>
              <a:rPr lang="en-US" b="1" dirty="0" err="1">
                <a:solidFill>
                  <a:srgbClr val="1C3A63"/>
                </a:solidFill>
                <a:latin typeface="Calibri" pitchFamily="34" charset="0"/>
                <a:ea typeface="Calibri" pitchFamily="34" charset="-122"/>
                <a:cs typeface="Calibri" pitchFamily="34" charset="-120"/>
              </a:rPr>
              <a:t>racional</a:t>
            </a:r>
            <a:r>
              <a:rPr lang="en-US" b="1" dirty="0">
                <a:solidFill>
                  <a:srgbClr val="1C3A63"/>
                </a:solidFill>
                <a:latin typeface="Calibri" pitchFamily="34" charset="0"/>
                <a:ea typeface="Calibri" pitchFamily="34" charset="-122"/>
                <a:cs typeface="Calibri" pitchFamily="34" charset="-120"/>
              </a:rPr>
              <a:t> de </a:t>
            </a:r>
            <a:r>
              <a:rPr lang="en-US" b="1" dirty="0" err="1">
                <a:solidFill>
                  <a:srgbClr val="1C3A63"/>
                </a:solidFill>
                <a:latin typeface="Calibri" pitchFamily="34" charset="0"/>
                <a:ea typeface="Calibri" pitchFamily="34" charset="-122"/>
                <a:cs typeface="Calibri" pitchFamily="34" charset="-120"/>
              </a:rPr>
              <a:t>antibióticos</a:t>
            </a:r>
            <a:endParaRPr lang="en-US" dirty="0"/>
          </a:p>
        </p:txBody>
      </p:sp>
      <p:sp>
        <p:nvSpPr>
          <p:cNvPr id="15" name="Text 11"/>
          <p:cNvSpPr txBox="1"/>
          <p:nvPr/>
        </p:nvSpPr>
        <p:spPr>
          <a:xfrm>
            <a:off x="548640" y="4846320"/>
            <a:ext cx="10972800" cy="365760"/>
          </a:xfrm>
          <a:prstGeom prst="rect">
            <a:avLst/>
          </a:prstGeom>
          <a:noFill/>
          <a:ln/>
        </p:spPr>
        <p:txBody>
          <a:bodyPr wrap="square" lIns="0" tIns="0" rIns="0" bIns="0" rtlCol="0" anchor="t"/>
          <a:lstStyle/>
          <a:p>
            <a:pPr marL="0" indent="0">
              <a:buNone/>
            </a:pPr>
            <a:r>
              <a:rPr lang="en-US" sz="1600" b="1" dirty="0">
                <a:solidFill>
                  <a:srgbClr val="13294B"/>
                </a:solidFill>
                <a:latin typeface="Calibri" pitchFamily="34" charset="0"/>
                <a:ea typeface="Calibri" pitchFamily="34" charset="-122"/>
                <a:cs typeface="Calibri" pitchFamily="34" charset="-120"/>
              </a:rPr>
              <a:t>Lo que nos empuja al Sistema 1 en la consulta:</a:t>
            </a:r>
            <a:endParaRPr lang="en-US" sz="1600" dirty="0"/>
          </a:p>
        </p:txBody>
      </p:sp>
      <p:sp>
        <p:nvSpPr>
          <p:cNvPr id="16" name="Shape 12"/>
          <p:cNvSpPr/>
          <p:nvPr/>
        </p:nvSpPr>
        <p:spPr>
          <a:xfrm>
            <a:off x="548640" y="5303520"/>
            <a:ext cx="2642616" cy="731520"/>
          </a:xfrm>
          <a:prstGeom prst="roundRect">
            <a:avLst>
              <a:gd name="adj" fmla="val 12500"/>
            </a:avLst>
          </a:prstGeom>
          <a:solidFill>
            <a:srgbClr val="FFFFFF"/>
          </a:solidFill>
          <a:ln w="12700">
            <a:solidFill>
              <a:srgbClr val="D5DEE8"/>
            </a:solidFill>
            <a:prstDash val="solid"/>
          </a:ln>
        </p:spPr>
      </p:sp>
      <p:pic>
        <p:nvPicPr>
          <p:cNvPr id="17" name="Image 2" descr="preencoded.png"/>
          <p:cNvPicPr>
            <a:picLocks noChangeAspect="1"/>
          </p:cNvPicPr>
          <p:nvPr/>
        </p:nvPicPr>
        <p:blipFill>
          <a:blip r:embed="rId6"/>
          <a:stretch>
            <a:fillRect/>
          </a:stretch>
        </p:blipFill>
        <p:spPr>
          <a:xfrm>
            <a:off x="777240" y="5486400"/>
            <a:ext cx="365760" cy="365760"/>
          </a:xfrm>
          <a:prstGeom prst="rect">
            <a:avLst/>
          </a:prstGeom>
        </p:spPr>
      </p:pic>
      <p:sp>
        <p:nvSpPr>
          <p:cNvPr id="18" name="Text 13"/>
          <p:cNvSpPr txBox="1"/>
          <p:nvPr/>
        </p:nvSpPr>
        <p:spPr>
          <a:xfrm>
            <a:off x="1280160" y="5303520"/>
            <a:ext cx="1828800" cy="73152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Estrés</a:t>
            </a:r>
            <a:endParaRPr lang="en-US" sz="1500" dirty="0"/>
          </a:p>
        </p:txBody>
      </p:sp>
      <p:sp>
        <p:nvSpPr>
          <p:cNvPr id="19" name="Shape 14"/>
          <p:cNvSpPr/>
          <p:nvPr/>
        </p:nvSpPr>
        <p:spPr>
          <a:xfrm>
            <a:off x="3383280" y="5303520"/>
            <a:ext cx="2642616" cy="731520"/>
          </a:xfrm>
          <a:prstGeom prst="roundRect">
            <a:avLst>
              <a:gd name="adj" fmla="val 12500"/>
            </a:avLst>
          </a:prstGeom>
          <a:solidFill>
            <a:srgbClr val="FFFFFF"/>
          </a:solidFill>
          <a:ln w="12700">
            <a:solidFill>
              <a:srgbClr val="D5DEE8"/>
            </a:solidFill>
            <a:prstDash val="solid"/>
          </a:ln>
        </p:spPr>
      </p:sp>
      <p:pic>
        <p:nvPicPr>
          <p:cNvPr id="20" name="Image 3" descr="preencoded.png"/>
          <p:cNvPicPr>
            <a:picLocks noChangeAspect="1"/>
          </p:cNvPicPr>
          <p:nvPr/>
        </p:nvPicPr>
        <p:blipFill>
          <a:blip r:embed="rId7"/>
          <a:stretch>
            <a:fillRect/>
          </a:stretch>
        </p:blipFill>
        <p:spPr>
          <a:xfrm>
            <a:off x="3611880" y="5486400"/>
            <a:ext cx="365760" cy="365760"/>
          </a:xfrm>
          <a:prstGeom prst="rect">
            <a:avLst/>
          </a:prstGeom>
        </p:spPr>
      </p:pic>
      <p:sp>
        <p:nvSpPr>
          <p:cNvPr id="21" name="Text 15"/>
          <p:cNvSpPr txBox="1"/>
          <p:nvPr/>
        </p:nvSpPr>
        <p:spPr>
          <a:xfrm>
            <a:off x="4114800" y="5303520"/>
            <a:ext cx="1828800" cy="73152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Fatiga</a:t>
            </a:r>
            <a:endParaRPr lang="en-US" sz="1500" dirty="0"/>
          </a:p>
        </p:txBody>
      </p:sp>
      <p:sp>
        <p:nvSpPr>
          <p:cNvPr id="22" name="Shape 16"/>
          <p:cNvSpPr/>
          <p:nvPr/>
        </p:nvSpPr>
        <p:spPr>
          <a:xfrm>
            <a:off x="6217920" y="5303520"/>
            <a:ext cx="2642616" cy="731520"/>
          </a:xfrm>
          <a:prstGeom prst="roundRect">
            <a:avLst>
              <a:gd name="adj" fmla="val 12500"/>
            </a:avLst>
          </a:prstGeom>
          <a:solidFill>
            <a:srgbClr val="FFFFFF"/>
          </a:solidFill>
          <a:ln w="12700">
            <a:solidFill>
              <a:srgbClr val="D5DEE8"/>
            </a:solidFill>
            <a:prstDash val="solid"/>
          </a:ln>
        </p:spPr>
      </p:sp>
      <p:pic>
        <p:nvPicPr>
          <p:cNvPr id="23" name="Image 4" descr="preencoded.png"/>
          <p:cNvPicPr>
            <a:picLocks noChangeAspect="1"/>
          </p:cNvPicPr>
          <p:nvPr/>
        </p:nvPicPr>
        <p:blipFill>
          <a:blip r:embed="rId8"/>
          <a:stretch>
            <a:fillRect/>
          </a:stretch>
        </p:blipFill>
        <p:spPr>
          <a:xfrm>
            <a:off x="6446520" y="5486400"/>
            <a:ext cx="365760" cy="365760"/>
          </a:xfrm>
          <a:prstGeom prst="rect">
            <a:avLst/>
          </a:prstGeom>
        </p:spPr>
      </p:pic>
      <p:sp>
        <p:nvSpPr>
          <p:cNvPr id="24" name="Text 17"/>
          <p:cNvSpPr txBox="1"/>
          <p:nvPr/>
        </p:nvSpPr>
        <p:spPr>
          <a:xfrm>
            <a:off x="6949440" y="5303520"/>
            <a:ext cx="1828800" cy="73152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Falta de sueño</a:t>
            </a:r>
            <a:endParaRPr lang="en-US" sz="1500" dirty="0"/>
          </a:p>
        </p:txBody>
      </p:sp>
      <p:sp>
        <p:nvSpPr>
          <p:cNvPr id="25" name="Shape 18"/>
          <p:cNvSpPr/>
          <p:nvPr/>
        </p:nvSpPr>
        <p:spPr>
          <a:xfrm>
            <a:off x="9052560" y="5303520"/>
            <a:ext cx="2642616" cy="731520"/>
          </a:xfrm>
          <a:prstGeom prst="roundRect">
            <a:avLst>
              <a:gd name="adj" fmla="val 12500"/>
            </a:avLst>
          </a:prstGeom>
          <a:solidFill>
            <a:srgbClr val="FFFFFF"/>
          </a:solidFill>
          <a:ln w="12700">
            <a:solidFill>
              <a:srgbClr val="D5DEE8"/>
            </a:solidFill>
            <a:prstDash val="solid"/>
          </a:ln>
        </p:spPr>
      </p:sp>
      <p:pic>
        <p:nvPicPr>
          <p:cNvPr id="26" name="Image 5" descr="preencoded.png"/>
          <p:cNvPicPr>
            <a:picLocks noChangeAspect="1"/>
          </p:cNvPicPr>
          <p:nvPr/>
        </p:nvPicPr>
        <p:blipFill>
          <a:blip r:embed="rId9"/>
          <a:stretch>
            <a:fillRect/>
          </a:stretch>
        </p:blipFill>
        <p:spPr>
          <a:xfrm>
            <a:off x="9281160" y="5486400"/>
            <a:ext cx="365760" cy="365760"/>
          </a:xfrm>
          <a:prstGeom prst="rect">
            <a:avLst/>
          </a:prstGeom>
        </p:spPr>
      </p:pic>
      <p:sp>
        <p:nvSpPr>
          <p:cNvPr id="27" name="Text 19"/>
          <p:cNvSpPr txBox="1"/>
          <p:nvPr/>
        </p:nvSpPr>
        <p:spPr>
          <a:xfrm>
            <a:off x="9784080" y="5303520"/>
            <a:ext cx="1828800" cy="73152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Sala de espera llena</a:t>
            </a:r>
            <a:endParaRPr lang="en-US" sz="1500" dirty="0"/>
          </a:p>
        </p:txBody>
      </p:sp>
      <p:sp>
        <p:nvSpPr>
          <p:cNvPr id="28"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8FA3BF"/>
                </a:solidFill>
                <a:effectLst/>
                <a:uLnTx/>
                <a:uFillTx/>
                <a:latin typeface="Calibri" pitchFamily="34" charset="0"/>
                <a:ea typeface="Calibri" pitchFamily="34" charset="-122"/>
                <a:cs typeface="Calibri" pitchFamily="34" charset="-120"/>
              </a:rPr>
              <a:t>Antibióticos con criterio  ·  Dr. V. H. Espinoza Román</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txBox="1"/>
          <p:nvPr/>
        </p:nvSpPr>
        <p:spPr>
          <a:xfrm>
            <a:off x="640080" y="507492"/>
            <a:ext cx="2743200" cy="14630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0" b="1" i="0" u="none" strike="noStrike" kern="1200" cap="none" spc="0" normalizeH="0" baseline="0" noProof="0" dirty="0">
                <a:ln>
                  <a:noFill/>
                </a:ln>
                <a:solidFill>
                  <a:srgbClr val="F5A623"/>
                </a:solidFill>
                <a:effectLst/>
                <a:uLnTx/>
                <a:uFillTx/>
                <a:latin typeface="Arial" pitchFamily="34" charset="0"/>
                <a:ea typeface="Arial" pitchFamily="34" charset="-122"/>
                <a:cs typeface="Arial" pitchFamily="34" charset="-120"/>
              </a:rPr>
              <a:t>02</a:t>
            </a:r>
            <a:endParaRPr kumimoji="0" lang="en-US" sz="1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txBox="1"/>
          <p:nvPr/>
        </p:nvSpPr>
        <p:spPr>
          <a:xfrm>
            <a:off x="1097280" y="2286000"/>
            <a:ext cx="5486400" cy="82296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CADCFC"/>
                </a:solidFill>
                <a:effectLst/>
                <a:uLnTx/>
                <a:uFillTx/>
                <a:latin typeface="Calibri" pitchFamily="34" charset="0"/>
                <a:ea typeface="Calibri" pitchFamily="34" charset="-122"/>
                <a:cs typeface="Calibri" pitchFamily="34" charset="-120"/>
              </a:rPr>
              <a:t>Sesgos</a:t>
            </a:r>
            <a:r>
              <a:rPr kumimoji="0" lang="en-US" sz="4400" b="0" i="0" u="none" strike="noStrike" kern="1200" cap="none" spc="0" normalizeH="0" baseline="0" noProof="0" dirty="0">
                <a:ln>
                  <a:noFill/>
                </a:ln>
                <a:solidFill>
                  <a:srgbClr val="CADCFC"/>
                </a:solidFill>
                <a:effectLst/>
                <a:uLnTx/>
                <a:uFillTx/>
                <a:latin typeface="Calibri" pitchFamily="34" charset="0"/>
                <a:ea typeface="Calibri" pitchFamily="34" charset="-122"/>
                <a:cs typeface="Calibri" pitchFamily="34" charset="-120"/>
              </a:rPr>
              <a:t> </a:t>
            </a:r>
            <a:r>
              <a:rPr kumimoji="0" lang="en-US" sz="4400" b="0" i="0" u="none" strike="noStrike" kern="1200" cap="none" spc="0" normalizeH="0" baseline="0" noProof="0" dirty="0" err="1">
                <a:ln>
                  <a:noFill/>
                </a:ln>
                <a:solidFill>
                  <a:srgbClr val="CADCFC"/>
                </a:solidFill>
                <a:effectLst/>
                <a:uLnTx/>
                <a:uFillTx/>
                <a:latin typeface="Calibri" pitchFamily="34" charset="0"/>
                <a:ea typeface="Calibri" pitchFamily="34" charset="-122"/>
                <a:cs typeface="Calibri" pitchFamily="34" charset="-120"/>
              </a:rPr>
              <a:t>cognitivos</a:t>
            </a:r>
            <a:r>
              <a:rPr kumimoji="0" lang="en-US" sz="4400" b="0" i="0" u="none" strike="noStrike" kern="1200" cap="none" spc="0" normalizeH="0" baseline="0" noProof="0" dirty="0">
                <a:ln>
                  <a:noFill/>
                </a:ln>
                <a:solidFill>
                  <a:srgbClr val="CADCFC"/>
                </a:solidFill>
                <a:effectLst/>
                <a:uLnTx/>
                <a:uFillTx/>
                <a:latin typeface="Calibri" pitchFamily="34" charset="0"/>
                <a:ea typeface="Calibri" pitchFamily="34" charset="-122"/>
                <a:cs typeface="Calibri" pitchFamily="34" charset="-120"/>
              </a:rPr>
              <a:t> </a:t>
            </a: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F"/>
                </a:solidFill>
                <a:latin typeface="Calibri"/>
                <a:ea typeface="Calibri"/>
                <a:cs typeface="Calibri"/>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000" b="0" i="0" u="none" strike="noStrike" kern="1200" cap="none" spc="0" normalizeH="0" baseline="0" noProof="0">
                <a:ln>
                  <a:noFill/>
                </a:ln>
                <a:solidFill>
                  <a:srgbClr val="8FA3BF"/>
                </a:solidFill>
                <a:effectLst/>
                <a:uLnTx/>
                <a:uFillTx/>
                <a:latin typeface="Calibri"/>
                <a:ea typeface="Calibri"/>
                <a:cs typeface="Calibri"/>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8FA3BF"/>
              </a:solidFill>
              <a:effectLst/>
              <a:uLnTx/>
              <a:uFillTx/>
              <a:latin typeface="Calibri"/>
              <a:ea typeface="Calibri"/>
              <a:cs typeface="Calibri"/>
            </a:endParaRPr>
          </a:p>
        </p:txBody>
      </p:sp>
      <p:sp>
        <p:nvSpPr>
          <p:cNvPr id="8" name="CuadroTexto 7">
            <a:extLst>
              <a:ext uri="{FF2B5EF4-FFF2-40B4-BE49-F238E27FC236}">
                <a16:creationId xmlns:a16="http://schemas.microsoft.com/office/drawing/2014/main" id="{89FCC1E2-9161-4641-8259-49E265C41101}"/>
              </a:ext>
            </a:extLst>
          </p:cNvPr>
          <p:cNvSpPr txBox="1"/>
          <p:nvPr/>
        </p:nvSpPr>
        <p:spPr>
          <a:xfrm>
            <a:off x="1005840" y="3033187"/>
            <a:ext cx="3881120" cy="1323439"/>
          </a:xfrm>
          <a:prstGeom prst="rect">
            <a:avLst/>
          </a:prstGeom>
          <a:noFill/>
        </p:spPr>
        <p:txBody>
          <a:bodyPr wrap="square">
            <a:spAutoFit/>
          </a:bodyPr>
          <a:lstStyle/>
          <a:p>
            <a:pPr algn="r"/>
            <a:r>
              <a:rPr lang="es-ES" sz="2000" dirty="0">
                <a:solidFill>
                  <a:schemeClr val="bg1"/>
                </a:solidFill>
              </a:rPr>
              <a:t>Atajos mentales inconscientes que distorsionan el procesamiento de la información y llevan a juicios inexactos o irracionales</a:t>
            </a:r>
            <a:endParaRPr lang="es-MX" sz="2000" dirty="0">
              <a:solidFill>
                <a:schemeClr val="bg1"/>
              </a:solidFill>
            </a:endParaRPr>
          </a:p>
        </p:txBody>
      </p:sp>
      <p:pic>
        <p:nvPicPr>
          <p:cNvPr id="7" name="Imagen 6">
            <a:extLst>
              <a:ext uri="{FF2B5EF4-FFF2-40B4-BE49-F238E27FC236}">
                <a16:creationId xmlns:a16="http://schemas.microsoft.com/office/drawing/2014/main" id="{20654FBA-B1B6-428F-BE96-AED0E973E716}"/>
              </a:ext>
            </a:extLst>
          </p:cNvPr>
          <p:cNvPicPr>
            <a:picLocks noChangeAspect="1"/>
          </p:cNvPicPr>
          <p:nvPr/>
        </p:nvPicPr>
        <p:blipFill>
          <a:blip r:embed="rId4"/>
          <a:stretch>
            <a:fillRect/>
          </a:stretch>
        </p:blipFill>
        <p:spPr>
          <a:xfrm>
            <a:off x="5877560" y="1021842"/>
            <a:ext cx="4581652" cy="4581652"/>
          </a:xfrm>
          <a:prstGeom prst="rect">
            <a:avLst/>
          </a:prstGeom>
        </p:spPr>
      </p:pic>
    </p:spTree>
    <p:extLst>
      <p:ext uri="{BB962C8B-B14F-4D97-AF65-F5344CB8AC3E}">
        <p14:creationId xmlns:p14="http://schemas.microsoft.com/office/powerpoint/2010/main" val="2903876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4" name="Shape 2"/>
          <p:cNvSpPr/>
          <p:nvPr/>
        </p:nvSpPr>
        <p:spPr>
          <a:xfrm>
            <a:off x="9582912" y="448056"/>
            <a:ext cx="137160" cy="137160"/>
          </a:xfrm>
          <a:prstGeom prst="ellipse">
            <a:avLst/>
          </a:prstGeom>
          <a:solidFill>
            <a:srgbClr val="9FB3C8"/>
          </a:solidFill>
          <a:ln/>
        </p:spPr>
      </p:sp>
      <p:sp>
        <p:nvSpPr>
          <p:cNvPr id="5" name="Shape 3"/>
          <p:cNvSpPr/>
          <p:nvPr/>
        </p:nvSpPr>
        <p:spPr>
          <a:xfrm>
            <a:off x="9793224" y="448056"/>
            <a:ext cx="137160" cy="137160"/>
          </a:xfrm>
          <a:prstGeom prst="ellipse">
            <a:avLst/>
          </a:prstGeom>
          <a:solidFill>
            <a:srgbClr val="F5A623"/>
          </a:solidFill>
          <a:ln/>
        </p:spPr>
      </p:sp>
      <p:sp>
        <p:nvSpPr>
          <p:cNvPr id="6" name="Shape 4"/>
          <p:cNvSpPr/>
          <p:nvPr/>
        </p:nvSpPr>
        <p:spPr>
          <a:xfrm>
            <a:off x="10003536" y="448056"/>
            <a:ext cx="137160" cy="137160"/>
          </a:xfrm>
          <a:prstGeom prst="ellipse">
            <a:avLst/>
          </a:prstGeom>
          <a:solidFill>
            <a:srgbClr val="D5DEE8"/>
          </a:solidFill>
          <a:ln/>
        </p:spPr>
      </p:sp>
      <p:sp>
        <p:nvSpPr>
          <p:cNvPr id="7" name="Shape 5"/>
          <p:cNvSpPr/>
          <p:nvPr/>
        </p:nvSpPr>
        <p:spPr>
          <a:xfrm>
            <a:off x="10213848" y="448056"/>
            <a:ext cx="137160" cy="137160"/>
          </a:xfrm>
          <a:prstGeom prst="ellipse">
            <a:avLst/>
          </a:prstGeom>
          <a:solidFill>
            <a:srgbClr val="D5DEE8"/>
          </a:solidFill>
          <a:ln/>
        </p:spPr>
      </p:sp>
      <p:sp>
        <p:nvSpPr>
          <p:cNvPr id="8" name="Shape 6"/>
          <p:cNvSpPr/>
          <p:nvPr/>
        </p:nvSpPr>
        <p:spPr>
          <a:xfrm>
            <a:off x="10424160" y="448056"/>
            <a:ext cx="137160" cy="137160"/>
          </a:xfrm>
          <a:prstGeom prst="ellipse">
            <a:avLst/>
          </a:prstGeom>
          <a:solidFill>
            <a:srgbClr val="D5DEE8"/>
          </a:solidFill>
          <a:ln/>
        </p:spPr>
      </p:sp>
      <p:sp>
        <p:nvSpPr>
          <p:cNvPr id="9" name="Shape 7"/>
          <p:cNvSpPr/>
          <p:nvPr/>
        </p:nvSpPr>
        <p:spPr>
          <a:xfrm>
            <a:off x="10634472" y="448056"/>
            <a:ext cx="137160" cy="137160"/>
          </a:xfrm>
          <a:prstGeom prst="ellipse">
            <a:avLst/>
          </a:prstGeom>
          <a:solidFill>
            <a:srgbClr val="D5DEE8"/>
          </a:solidFill>
          <a:ln/>
        </p:spPr>
      </p:sp>
      <p:sp>
        <p:nvSpPr>
          <p:cNvPr id="10" name="Shape 8"/>
          <p:cNvSpPr/>
          <p:nvPr/>
        </p:nvSpPr>
        <p:spPr>
          <a:xfrm>
            <a:off x="10844784" y="448056"/>
            <a:ext cx="137160" cy="137160"/>
          </a:xfrm>
          <a:prstGeom prst="ellipse">
            <a:avLst/>
          </a:prstGeom>
          <a:solidFill>
            <a:srgbClr val="D5DEE8"/>
          </a:solidFill>
          <a:ln/>
        </p:spPr>
      </p:sp>
      <p:sp>
        <p:nvSpPr>
          <p:cNvPr id="11" name="Shape 9"/>
          <p:cNvSpPr/>
          <p:nvPr/>
        </p:nvSpPr>
        <p:spPr>
          <a:xfrm>
            <a:off x="11055096" y="448056"/>
            <a:ext cx="137160" cy="137160"/>
          </a:xfrm>
          <a:prstGeom prst="ellipse">
            <a:avLst/>
          </a:prstGeom>
          <a:solidFill>
            <a:srgbClr val="D5DEE8"/>
          </a:solidFill>
          <a:ln/>
        </p:spPr>
      </p:sp>
      <p:sp>
        <p:nvSpPr>
          <p:cNvPr id="12" name="Shape 10"/>
          <p:cNvSpPr/>
          <p:nvPr/>
        </p:nvSpPr>
        <p:spPr>
          <a:xfrm>
            <a:off x="11265408" y="448056"/>
            <a:ext cx="137160" cy="137160"/>
          </a:xfrm>
          <a:prstGeom prst="ellipse">
            <a:avLst/>
          </a:prstGeom>
          <a:solidFill>
            <a:srgbClr val="D5DEE8"/>
          </a:solidFill>
          <a:ln/>
        </p:spPr>
      </p:sp>
      <p:sp>
        <p:nvSpPr>
          <p:cNvPr id="13" name="Shape 11"/>
          <p:cNvSpPr/>
          <p:nvPr/>
        </p:nvSpPr>
        <p:spPr>
          <a:xfrm>
            <a:off x="11475720" y="448056"/>
            <a:ext cx="137160" cy="137160"/>
          </a:xfrm>
          <a:prstGeom prst="ellipse">
            <a:avLst/>
          </a:prstGeom>
          <a:solidFill>
            <a:srgbClr val="D5DEE8"/>
          </a:solidFill>
          <a:ln/>
        </p:spPr>
      </p:sp>
      <p:sp>
        <p:nvSpPr>
          <p:cNvPr id="14" name="Text 12"/>
          <p:cNvSpPr txBox="1"/>
          <p:nvPr/>
        </p:nvSpPr>
        <p:spPr>
          <a:xfrm>
            <a:off x="548640" y="713232"/>
            <a:ext cx="11091672" cy="640080"/>
          </a:xfrm>
          <a:prstGeom prst="rect">
            <a:avLst/>
          </a:prstGeom>
          <a:noFill/>
          <a:ln/>
        </p:spPr>
        <p:txBody>
          <a:bodyPr wrap="square" lIns="0" tIns="0" rIns="0" bIns="0" rtlCol="0" anchor="ctr"/>
          <a:lstStyle/>
          <a:p>
            <a:pPr marL="0" indent="0">
              <a:buNone/>
            </a:pPr>
            <a:r>
              <a:rPr lang="en-US" sz="3200" b="1" dirty="0">
                <a:solidFill>
                  <a:srgbClr val="13294B"/>
                </a:solidFill>
                <a:latin typeface="Arial" pitchFamily="34" charset="0"/>
                <a:ea typeface="Arial" pitchFamily="34" charset="-122"/>
                <a:cs typeface="Arial" pitchFamily="34" charset="-120"/>
              </a:rPr>
              <a:t>Aversión a la incertidumbre</a:t>
            </a:r>
            <a:endParaRPr lang="en-US" sz="3200" dirty="0"/>
          </a:p>
        </p:txBody>
      </p:sp>
      <p:sp>
        <p:nvSpPr>
          <p:cNvPr id="15" name="Text 13"/>
          <p:cNvSpPr txBox="1"/>
          <p:nvPr/>
        </p:nvSpPr>
        <p:spPr>
          <a:xfrm>
            <a:off x="548640" y="1325880"/>
            <a:ext cx="7315200" cy="365760"/>
          </a:xfrm>
          <a:prstGeom prst="rect">
            <a:avLst/>
          </a:prstGeom>
          <a:noFill/>
          <a:ln/>
        </p:spPr>
        <p:txBody>
          <a:bodyPr wrap="square" lIns="0" tIns="0" rIns="0" bIns="0" rtlCol="0" anchor="t"/>
          <a:lstStyle/>
          <a:p>
            <a:pPr marL="0" indent="0">
              <a:buNone/>
            </a:pPr>
            <a:r>
              <a:rPr lang="en-US" sz="1600" i="1" dirty="0">
                <a:solidFill>
                  <a:srgbClr val="5B6B7F"/>
                </a:solidFill>
                <a:latin typeface="Calibri" pitchFamily="34" charset="0"/>
                <a:ea typeface="Calibri" pitchFamily="34" charset="-122"/>
                <a:cs typeface="Calibri" pitchFamily="34" charset="-120"/>
              </a:rPr>
              <a:t>Uncertainty avoidance</a:t>
            </a:r>
            <a:endParaRPr lang="en-US" sz="1600" dirty="0"/>
          </a:p>
        </p:txBody>
      </p:sp>
      <p:sp>
        <p:nvSpPr>
          <p:cNvPr id="16" name="Shape 14"/>
          <p:cNvSpPr/>
          <p:nvPr/>
        </p:nvSpPr>
        <p:spPr>
          <a:xfrm>
            <a:off x="548640" y="1874520"/>
            <a:ext cx="6949440" cy="1691640"/>
          </a:xfrm>
          <a:prstGeom prst="roundRect">
            <a:avLst>
              <a:gd name="adj" fmla="val 5405"/>
            </a:avLst>
          </a:prstGeom>
          <a:solidFill>
            <a:srgbClr val="F3F6FA"/>
          </a:solidFill>
          <a:ln/>
        </p:spPr>
      </p:sp>
      <p:sp>
        <p:nvSpPr>
          <p:cNvPr id="17" name="Text 15"/>
          <p:cNvSpPr txBox="1"/>
          <p:nvPr/>
        </p:nvSpPr>
        <p:spPr>
          <a:xfrm>
            <a:off x="777240" y="2011680"/>
            <a:ext cx="6492240" cy="1554480"/>
          </a:xfrm>
          <a:prstGeom prst="rect">
            <a:avLst/>
          </a:prstGeom>
          <a:noFill/>
          <a:ln/>
        </p:spPr>
        <p:txBody>
          <a:bodyPr wrap="square" lIns="0" tIns="0" rIns="0" bIns="0" rtlCol="0" anchor="t"/>
          <a:lstStyle/>
          <a:p>
            <a:pPr marL="0" indent="0">
              <a:buNone/>
            </a:pPr>
            <a:r>
              <a:rPr lang="en-US" sz="1300" b="1" dirty="0">
                <a:solidFill>
                  <a:srgbClr val="13294B"/>
                </a:solidFill>
                <a:latin typeface="Calibri" pitchFamily="34" charset="0"/>
                <a:ea typeface="Calibri" pitchFamily="34" charset="-122"/>
                <a:cs typeface="Calibri" pitchFamily="34" charset="-120"/>
              </a:rPr>
              <a:t>Qué es</a:t>
            </a:r>
            <a:endParaRPr lang="en-US" sz="1700" dirty="0"/>
          </a:p>
          <a:p>
            <a:pPr marL="0" indent="0">
              <a:buNone/>
            </a:pPr>
            <a:r>
              <a:rPr lang="en-US" sz="1700" dirty="0">
                <a:solidFill>
                  <a:srgbClr val="1F2A37"/>
                </a:solidFill>
                <a:latin typeface="Calibri" pitchFamily="34" charset="0"/>
                <a:ea typeface="Calibri" pitchFamily="34" charset="-122"/>
                <a:cs typeface="Calibri" pitchFamily="34" charset="-120"/>
              </a:rPr>
              <a:t>Temor o cautela extrema de dejar sin tratar una posible infección bacteriana o de que el niño empeore en casa. </a:t>
            </a:r>
          </a:p>
          <a:p>
            <a:pPr marL="0" indent="0">
              <a:buNone/>
            </a:pPr>
            <a:endParaRPr lang="en-US" sz="1700" dirty="0">
              <a:solidFill>
                <a:srgbClr val="1F2A37"/>
              </a:solidFill>
              <a:latin typeface="Calibri" pitchFamily="34" charset="0"/>
              <a:ea typeface="Calibri" pitchFamily="34" charset="-122"/>
              <a:cs typeface="Calibri" pitchFamily="34" charset="-120"/>
            </a:endParaRPr>
          </a:p>
          <a:p>
            <a:pPr>
              <a:defRPr sz="2250" b="0">
                <a:solidFill>
                  <a:srgbClr val="143746"/>
                </a:solidFill>
                <a:latin typeface="Arial"/>
                <a:ea typeface="Arial"/>
                <a:cs typeface="Arial"/>
              </a:defRPr>
            </a:pPr>
            <a:r>
              <a:rPr lang="es-ES" sz="1800" b="0" dirty="0">
                <a:solidFill>
                  <a:srgbClr val="143746"/>
                </a:solidFill>
                <a:latin typeface="Arial"/>
                <a:ea typeface="Arial"/>
                <a:cs typeface="Arial"/>
              </a:rPr>
              <a:t>La receta puede aliviar nuestra incomodidad sin resolver la duda diagnóstica.</a:t>
            </a:r>
          </a:p>
        </p:txBody>
      </p:sp>
      <p:sp>
        <p:nvSpPr>
          <p:cNvPr id="18" name="Shape 16"/>
          <p:cNvSpPr/>
          <p:nvPr/>
        </p:nvSpPr>
        <p:spPr>
          <a:xfrm>
            <a:off x="548640" y="3730752"/>
            <a:ext cx="6949440" cy="1143000"/>
          </a:xfrm>
          <a:prstGeom prst="roundRect">
            <a:avLst>
              <a:gd name="adj" fmla="val 8000"/>
            </a:avLst>
          </a:prstGeom>
          <a:solidFill>
            <a:srgbClr val="FFFFFF"/>
          </a:solidFill>
          <a:ln w="12700">
            <a:solidFill>
              <a:srgbClr val="D5DEE8"/>
            </a:solidFill>
            <a:prstDash val="solid"/>
          </a:ln>
        </p:spPr>
      </p:sp>
      <p:pic>
        <p:nvPicPr>
          <p:cNvPr id="19" name="Image 0" descr="preencoded.png"/>
          <p:cNvPicPr>
            <a:picLocks noChangeAspect="1"/>
          </p:cNvPicPr>
          <p:nvPr/>
        </p:nvPicPr>
        <p:blipFill>
          <a:blip r:embed="rId4"/>
          <a:stretch>
            <a:fillRect/>
          </a:stretch>
        </p:blipFill>
        <p:spPr>
          <a:xfrm>
            <a:off x="777240" y="3931920"/>
            <a:ext cx="365760" cy="365760"/>
          </a:xfrm>
          <a:prstGeom prst="rect">
            <a:avLst/>
          </a:prstGeom>
        </p:spPr>
      </p:pic>
      <p:sp>
        <p:nvSpPr>
          <p:cNvPr id="20" name="Text 17"/>
          <p:cNvSpPr txBox="1"/>
          <p:nvPr/>
        </p:nvSpPr>
        <p:spPr>
          <a:xfrm>
            <a:off x="1325880" y="3840480"/>
            <a:ext cx="5989320" cy="960120"/>
          </a:xfrm>
          <a:prstGeom prst="rect">
            <a:avLst/>
          </a:prstGeom>
          <a:noFill/>
          <a:ln/>
        </p:spPr>
        <p:txBody>
          <a:bodyPr wrap="square" lIns="0" tIns="0" rIns="0" bIns="0" rtlCol="0" anchor="t"/>
          <a:lstStyle/>
          <a:p>
            <a:pPr marL="0" indent="0">
              <a:buNone/>
            </a:pPr>
            <a:r>
              <a:rPr lang="en-US" sz="1300" b="1" i="1" dirty="0">
                <a:solidFill>
                  <a:srgbClr val="13294B"/>
                </a:solidFill>
                <a:latin typeface="Calibri" pitchFamily="34" charset="0"/>
                <a:ea typeface="Calibri" pitchFamily="34" charset="-122"/>
                <a:cs typeface="Calibri" pitchFamily="34" charset="-120"/>
              </a:rPr>
              <a:t>En la consulta</a:t>
            </a:r>
            <a:endParaRPr lang="en-US" sz="1600" dirty="0"/>
          </a:p>
          <a:p>
            <a:pPr marL="0" indent="0">
              <a:buNone/>
            </a:pPr>
            <a:r>
              <a:rPr lang="en-US" sz="1600" i="1" dirty="0">
                <a:solidFill>
                  <a:srgbClr val="1F2A37"/>
                </a:solidFill>
                <a:latin typeface="Calibri" pitchFamily="34" charset="0"/>
                <a:ea typeface="Calibri" pitchFamily="34" charset="-122"/>
                <a:cs typeface="Calibri" pitchFamily="34" charset="-120"/>
              </a:rPr>
              <a:t>Fiebre de 24 horas sin foco, viernes a las 8 de la noche: «por si acaso, amoxicilina».</a:t>
            </a:r>
            <a:endParaRPr lang="en-US" sz="1600" dirty="0"/>
          </a:p>
        </p:txBody>
      </p:sp>
      <p:sp>
        <p:nvSpPr>
          <p:cNvPr id="21" name="Shape 18"/>
          <p:cNvSpPr/>
          <p:nvPr/>
        </p:nvSpPr>
        <p:spPr>
          <a:xfrm>
            <a:off x="548640" y="5029200"/>
            <a:ext cx="6949440" cy="1143000"/>
          </a:xfrm>
          <a:prstGeom prst="roundRect">
            <a:avLst>
              <a:gd name="adj" fmla="val 8000"/>
            </a:avLst>
          </a:prstGeom>
          <a:solidFill>
            <a:srgbClr val="13294B"/>
          </a:solidFill>
          <a:ln/>
        </p:spPr>
      </p:sp>
      <p:sp>
        <p:nvSpPr>
          <p:cNvPr id="22" name="Text 19"/>
          <p:cNvSpPr txBox="1"/>
          <p:nvPr/>
        </p:nvSpPr>
        <p:spPr>
          <a:xfrm>
            <a:off x="777240" y="5120640"/>
            <a:ext cx="6492240" cy="987552"/>
          </a:xfrm>
          <a:prstGeom prst="rect">
            <a:avLst/>
          </a:prstGeom>
          <a:noFill/>
          <a:ln/>
        </p:spPr>
        <p:txBody>
          <a:bodyPr wrap="square" lIns="0" tIns="0" rIns="0" bIns="0" rtlCol="0" anchor="t"/>
          <a:lstStyle/>
          <a:p>
            <a:pPr marL="0" indent="0">
              <a:buNone/>
            </a:pPr>
            <a:r>
              <a:rPr lang="en-US" sz="1300" b="1" dirty="0">
                <a:solidFill>
                  <a:srgbClr val="F5A623"/>
                </a:solidFill>
                <a:latin typeface="Calibri" pitchFamily="34" charset="0"/>
                <a:ea typeface="Calibri" pitchFamily="34" charset="-122"/>
                <a:cs typeface="Calibri" pitchFamily="34" charset="-120"/>
              </a:rPr>
              <a:t>Antídoto</a:t>
            </a:r>
            <a:endParaRPr lang="en-US" sz="1600" dirty="0"/>
          </a:p>
          <a:p>
            <a:pPr marL="0" indent="0">
              <a:buNone/>
            </a:pPr>
            <a:r>
              <a:rPr lang="es-ES" sz="1600" dirty="0">
                <a:solidFill>
                  <a:srgbClr val="FFFFFF"/>
                </a:solidFill>
                <a:latin typeface="Calibri" pitchFamily="34" charset="0"/>
                <a:ea typeface="Calibri" pitchFamily="34" charset="-122"/>
                <a:cs typeface="Calibri" pitchFamily="34" charset="-120"/>
              </a:rPr>
              <a:t>Precisar qué dato cambiaría la decisión y cómo lo obtendremos.</a:t>
            </a:r>
          </a:p>
          <a:p>
            <a:pPr marL="0" indent="0">
              <a:buNone/>
            </a:pPr>
            <a:r>
              <a:rPr lang="en-US" sz="1600" dirty="0" err="1">
                <a:solidFill>
                  <a:srgbClr val="FFFFFF"/>
                </a:solidFill>
                <a:latin typeface="Calibri" pitchFamily="34" charset="0"/>
                <a:ea typeface="Calibri" pitchFamily="34" charset="-122"/>
                <a:cs typeface="Calibri" pitchFamily="34" charset="-120"/>
              </a:rPr>
              <a:t>Hacer</a:t>
            </a:r>
            <a:r>
              <a:rPr lang="en-US" sz="1600" dirty="0">
                <a:solidFill>
                  <a:srgbClr val="FFFFFF"/>
                </a:solidFill>
                <a:latin typeface="Calibri" pitchFamily="34" charset="0"/>
                <a:ea typeface="Calibri" pitchFamily="34" charset="-122"/>
                <a:cs typeface="Calibri" pitchFamily="34" charset="-120"/>
              </a:rPr>
              <a:t> explícita la incertidumbre con los padres; </a:t>
            </a:r>
            <a:r>
              <a:rPr lang="en-US" sz="1600" dirty="0" err="1">
                <a:solidFill>
                  <a:srgbClr val="FFFFFF"/>
                </a:solidFill>
                <a:latin typeface="Calibri" pitchFamily="34" charset="0"/>
                <a:ea typeface="Calibri" pitchFamily="34" charset="-122"/>
                <a:cs typeface="Calibri" pitchFamily="34" charset="-120"/>
              </a:rPr>
              <a:t>dar</a:t>
            </a:r>
            <a:r>
              <a:rPr lang="en-US" sz="1600" dirty="0">
                <a:solidFill>
                  <a:srgbClr val="FFFFFF"/>
                </a:solidFill>
                <a:latin typeface="Calibri" pitchFamily="34" charset="0"/>
                <a:ea typeface="Calibri" pitchFamily="34" charset="-122"/>
                <a:cs typeface="Calibri" pitchFamily="34" charset="-120"/>
              </a:rPr>
              <a:t> un seguimiento asegurado.</a:t>
            </a:r>
            <a:endParaRPr lang="en-US" sz="1600" dirty="0"/>
          </a:p>
        </p:txBody>
      </p:sp>
      <p:sp>
        <p:nvSpPr>
          <p:cNvPr id="23" name="Shape 20"/>
          <p:cNvSpPr/>
          <p:nvPr/>
        </p:nvSpPr>
        <p:spPr>
          <a:xfrm>
            <a:off x="8659368" y="1874520"/>
            <a:ext cx="2194560" cy="2194560"/>
          </a:xfrm>
          <a:prstGeom prst="ellipse">
            <a:avLst/>
          </a:prstGeom>
          <a:solidFill>
            <a:srgbClr val="1C3A63"/>
          </a:solidFill>
          <a:ln/>
        </p:spPr>
      </p:sp>
      <p:pic>
        <p:nvPicPr>
          <p:cNvPr id="24" name="Image 1" descr="preencoded.png"/>
          <p:cNvPicPr>
            <a:picLocks noChangeAspect="1"/>
          </p:cNvPicPr>
          <p:nvPr/>
        </p:nvPicPr>
        <p:blipFill>
          <a:blip r:embed="rId5"/>
          <a:stretch>
            <a:fillRect/>
          </a:stretch>
        </p:blipFill>
        <p:spPr>
          <a:xfrm>
            <a:off x="9208008" y="2423160"/>
            <a:ext cx="1097280" cy="1097280"/>
          </a:xfrm>
          <a:prstGeom prst="rect">
            <a:avLst/>
          </a:prstGeom>
        </p:spPr>
      </p:pic>
      <p:sp>
        <p:nvSpPr>
          <p:cNvPr id="25" name="Shape 21"/>
          <p:cNvSpPr/>
          <p:nvPr/>
        </p:nvSpPr>
        <p:spPr>
          <a:xfrm>
            <a:off x="7863840" y="4343400"/>
            <a:ext cx="3776472" cy="1828800"/>
          </a:xfrm>
          <a:prstGeom prst="roundRect">
            <a:avLst>
              <a:gd name="adj" fmla="val 5000"/>
            </a:avLst>
          </a:prstGeom>
          <a:solidFill>
            <a:srgbClr val="F3F6FA"/>
          </a:solidFill>
          <a:ln/>
        </p:spPr>
      </p:sp>
      <p:sp>
        <p:nvSpPr>
          <p:cNvPr id="26" name="Text 22"/>
          <p:cNvSpPr txBox="1"/>
          <p:nvPr/>
        </p:nvSpPr>
        <p:spPr>
          <a:xfrm>
            <a:off x="8046720" y="4434840"/>
            <a:ext cx="3429000" cy="1691640"/>
          </a:xfrm>
          <a:prstGeom prst="rect">
            <a:avLst/>
          </a:prstGeom>
          <a:noFill/>
          <a:ln/>
        </p:spPr>
        <p:txBody>
          <a:bodyPr wrap="square" lIns="0" tIns="0" rIns="0" bIns="0" rtlCol="0" anchor="t"/>
          <a:lstStyle/>
          <a:p>
            <a:pPr marL="0" indent="0">
              <a:buNone/>
            </a:pPr>
            <a:r>
              <a:rPr lang="en-US" sz="1250" b="1" dirty="0">
                <a:solidFill>
                  <a:srgbClr val="13294B"/>
                </a:solidFill>
                <a:latin typeface="Calibri" pitchFamily="34" charset="0"/>
                <a:ea typeface="Calibri" pitchFamily="34" charset="-122"/>
                <a:cs typeface="Calibri" pitchFamily="34" charset="-120"/>
              </a:rPr>
              <a:t>Lo que dice la evidencia</a:t>
            </a:r>
            <a:endParaRPr lang="en-US" sz="1400" dirty="0"/>
          </a:p>
          <a:p>
            <a:pPr marL="0" indent="0">
              <a:buNone/>
            </a:pPr>
            <a:r>
              <a:rPr lang="en-US" sz="1400" dirty="0">
                <a:solidFill>
                  <a:srgbClr val="1F2A37"/>
                </a:solidFill>
                <a:latin typeface="Calibri" pitchFamily="34" charset="0"/>
                <a:ea typeface="Calibri" pitchFamily="34" charset="-122"/>
                <a:cs typeface="Calibri" pitchFamily="34" charset="-120"/>
              </a:rPr>
              <a:t>La incertidumbre fue el factor central en 35 estudios; quienes la toleran peor tienden a sobreprescribir.</a:t>
            </a:r>
            <a:endParaRPr lang="en-US" sz="1400" dirty="0"/>
          </a:p>
          <a:p>
            <a:pPr marL="0" indent="0">
              <a:buNone/>
            </a:pPr>
            <a:r>
              <a:rPr lang="en-US" sz="1050" i="1" dirty="0">
                <a:solidFill>
                  <a:srgbClr val="5B6B7F"/>
                </a:solidFill>
                <a:latin typeface="Calibri" pitchFamily="34" charset="0"/>
                <a:ea typeface="Calibri" pitchFamily="34" charset="-122"/>
                <a:cs typeface="Calibri" pitchFamily="34" charset="-120"/>
              </a:rPr>
              <a:t>Lansink 2024 · Wong 2025</a:t>
            </a:r>
            <a:endParaRPr lang="en-US" sz="1400" dirty="0"/>
          </a:p>
        </p:txBody>
      </p:sp>
      <p:sp>
        <p:nvSpPr>
          <p:cNvPr id="27"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9</a:t>
            </a:fld>
            <a:endParaRPr lang="en-US"/>
          </a:p>
        </p:txBody>
      </p:sp>
      <p:sp>
        <p:nvSpPr>
          <p:cNvPr id="29" name="CuadroTexto 28">
            <a:extLst>
              <a:ext uri="{FF2B5EF4-FFF2-40B4-BE49-F238E27FC236}">
                <a16:creationId xmlns:a16="http://schemas.microsoft.com/office/drawing/2014/main" id="{7BBB3691-7457-4F59-A922-BF4A922063F4}"/>
              </a:ext>
            </a:extLst>
          </p:cNvPr>
          <p:cNvSpPr txBox="1"/>
          <p:nvPr/>
        </p:nvSpPr>
        <p:spPr>
          <a:xfrm>
            <a:off x="8862957" y="1429250"/>
            <a:ext cx="1840095" cy="369332"/>
          </a:xfrm>
          <a:prstGeom prst="rect">
            <a:avLst/>
          </a:prstGeom>
          <a:noFill/>
        </p:spPr>
        <p:txBody>
          <a:bodyPr wrap="square">
            <a:spAutoFit/>
          </a:bodyPr>
          <a:lstStyle/>
          <a:p>
            <a:r>
              <a:rPr lang="en-US" sz="1800" b="1" dirty="0">
                <a:solidFill>
                  <a:srgbClr val="1F2A37"/>
                </a:solidFill>
                <a:latin typeface="Calibri" pitchFamily="34" charset="0"/>
                <a:ea typeface="Calibri" pitchFamily="34" charset="-122"/>
                <a:cs typeface="Calibri" pitchFamily="34" charset="-120"/>
              </a:rPr>
              <a:t>«por </a:t>
            </a:r>
            <a:r>
              <a:rPr lang="en-US" sz="1800" b="1" dirty="0" err="1">
                <a:solidFill>
                  <a:srgbClr val="1F2A37"/>
                </a:solidFill>
                <a:latin typeface="Calibri" pitchFamily="34" charset="0"/>
                <a:ea typeface="Calibri" pitchFamily="34" charset="-122"/>
                <a:cs typeface="Calibri" pitchFamily="34" charset="-120"/>
              </a:rPr>
              <a:t>si</a:t>
            </a:r>
            <a:r>
              <a:rPr lang="en-US" sz="1800" b="1" dirty="0">
                <a:solidFill>
                  <a:srgbClr val="1F2A37"/>
                </a:solidFill>
                <a:latin typeface="Calibri" pitchFamily="34" charset="0"/>
                <a:ea typeface="Calibri" pitchFamily="34" charset="-122"/>
                <a:cs typeface="Calibri" pitchFamily="34" charset="-120"/>
              </a:rPr>
              <a:t> </a:t>
            </a:r>
            <a:r>
              <a:rPr lang="en-US" sz="1800" b="1" dirty="0" err="1">
                <a:solidFill>
                  <a:srgbClr val="1F2A37"/>
                </a:solidFill>
                <a:latin typeface="Calibri" pitchFamily="34" charset="0"/>
                <a:ea typeface="Calibri" pitchFamily="34" charset="-122"/>
                <a:cs typeface="Calibri" pitchFamily="34" charset="-120"/>
              </a:rPr>
              <a:t>acaso</a:t>
            </a:r>
            <a:r>
              <a:rPr lang="en-US" sz="1800" b="1" dirty="0">
                <a:solidFill>
                  <a:srgbClr val="1F2A37"/>
                </a:solidFill>
                <a:latin typeface="Calibri" pitchFamily="34" charset="0"/>
                <a:ea typeface="Calibri" pitchFamily="34" charset="-122"/>
                <a:cs typeface="Calibri" pitchFamily="34" charset="-120"/>
              </a:rPr>
              <a:t>» </a:t>
            </a:r>
            <a:endParaRPr lang="es-MX"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4" name="Shape 2"/>
          <p:cNvSpPr/>
          <p:nvPr/>
        </p:nvSpPr>
        <p:spPr>
          <a:xfrm>
            <a:off x="9582912" y="448056"/>
            <a:ext cx="137160" cy="137160"/>
          </a:xfrm>
          <a:prstGeom prst="ellipse">
            <a:avLst/>
          </a:prstGeom>
          <a:solidFill>
            <a:srgbClr val="F5A623"/>
          </a:solidFill>
          <a:ln/>
        </p:spPr>
      </p:sp>
      <p:sp>
        <p:nvSpPr>
          <p:cNvPr id="5" name="Shape 3"/>
          <p:cNvSpPr/>
          <p:nvPr/>
        </p:nvSpPr>
        <p:spPr>
          <a:xfrm>
            <a:off x="9793224" y="448056"/>
            <a:ext cx="137160" cy="137160"/>
          </a:xfrm>
          <a:prstGeom prst="ellipse">
            <a:avLst/>
          </a:prstGeom>
          <a:solidFill>
            <a:srgbClr val="D5DEE8"/>
          </a:solidFill>
          <a:ln/>
        </p:spPr>
      </p:sp>
      <p:sp>
        <p:nvSpPr>
          <p:cNvPr id="6" name="Shape 4"/>
          <p:cNvSpPr/>
          <p:nvPr/>
        </p:nvSpPr>
        <p:spPr>
          <a:xfrm>
            <a:off x="10003536" y="448056"/>
            <a:ext cx="137160" cy="137160"/>
          </a:xfrm>
          <a:prstGeom prst="ellipse">
            <a:avLst/>
          </a:prstGeom>
          <a:solidFill>
            <a:srgbClr val="D5DEE8"/>
          </a:solidFill>
          <a:ln/>
        </p:spPr>
      </p:sp>
      <p:sp>
        <p:nvSpPr>
          <p:cNvPr id="7" name="Shape 5"/>
          <p:cNvSpPr/>
          <p:nvPr/>
        </p:nvSpPr>
        <p:spPr>
          <a:xfrm>
            <a:off x="10213848" y="448056"/>
            <a:ext cx="137160" cy="137160"/>
          </a:xfrm>
          <a:prstGeom prst="ellipse">
            <a:avLst/>
          </a:prstGeom>
          <a:solidFill>
            <a:srgbClr val="D5DEE8"/>
          </a:solidFill>
          <a:ln/>
        </p:spPr>
      </p:sp>
      <p:sp>
        <p:nvSpPr>
          <p:cNvPr id="8" name="Shape 6"/>
          <p:cNvSpPr/>
          <p:nvPr/>
        </p:nvSpPr>
        <p:spPr>
          <a:xfrm>
            <a:off x="10424160" y="448056"/>
            <a:ext cx="137160" cy="137160"/>
          </a:xfrm>
          <a:prstGeom prst="ellipse">
            <a:avLst/>
          </a:prstGeom>
          <a:solidFill>
            <a:srgbClr val="D5DEE8"/>
          </a:solidFill>
          <a:ln/>
        </p:spPr>
      </p:sp>
      <p:sp>
        <p:nvSpPr>
          <p:cNvPr id="9" name="Shape 7"/>
          <p:cNvSpPr/>
          <p:nvPr/>
        </p:nvSpPr>
        <p:spPr>
          <a:xfrm>
            <a:off x="10634472" y="448056"/>
            <a:ext cx="137160" cy="137160"/>
          </a:xfrm>
          <a:prstGeom prst="ellipse">
            <a:avLst/>
          </a:prstGeom>
          <a:solidFill>
            <a:srgbClr val="D5DEE8"/>
          </a:solidFill>
          <a:ln/>
        </p:spPr>
      </p:sp>
      <p:sp>
        <p:nvSpPr>
          <p:cNvPr id="10" name="Shape 8"/>
          <p:cNvSpPr/>
          <p:nvPr/>
        </p:nvSpPr>
        <p:spPr>
          <a:xfrm>
            <a:off x="10844784" y="448056"/>
            <a:ext cx="137160" cy="137160"/>
          </a:xfrm>
          <a:prstGeom prst="ellipse">
            <a:avLst/>
          </a:prstGeom>
          <a:solidFill>
            <a:srgbClr val="D5DEE8"/>
          </a:solidFill>
          <a:ln/>
        </p:spPr>
      </p:sp>
      <p:sp>
        <p:nvSpPr>
          <p:cNvPr id="11" name="Shape 9"/>
          <p:cNvSpPr/>
          <p:nvPr/>
        </p:nvSpPr>
        <p:spPr>
          <a:xfrm>
            <a:off x="11055096" y="448056"/>
            <a:ext cx="137160" cy="137160"/>
          </a:xfrm>
          <a:prstGeom prst="ellipse">
            <a:avLst/>
          </a:prstGeom>
          <a:solidFill>
            <a:srgbClr val="D5DEE8"/>
          </a:solidFill>
          <a:ln/>
        </p:spPr>
      </p:sp>
      <p:sp>
        <p:nvSpPr>
          <p:cNvPr id="12" name="Shape 10"/>
          <p:cNvSpPr/>
          <p:nvPr/>
        </p:nvSpPr>
        <p:spPr>
          <a:xfrm>
            <a:off x="11265408" y="448056"/>
            <a:ext cx="137160" cy="137160"/>
          </a:xfrm>
          <a:prstGeom prst="ellipse">
            <a:avLst/>
          </a:prstGeom>
          <a:solidFill>
            <a:srgbClr val="D5DEE8"/>
          </a:solidFill>
          <a:ln/>
        </p:spPr>
      </p:sp>
      <p:sp>
        <p:nvSpPr>
          <p:cNvPr id="13" name="Shape 11"/>
          <p:cNvSpPr/>
          <p:nvPr/>
        </p:nvSpPr>
        <p:spPr>
          <a:xfrm>
            <a:off x="11475720" y="448056"/>
            <a:ext cx="137160" cy="137160"/>
          </a:xfrm>
          <a:prstGeom prst="ellipse">
            <a:avLst/>
          </a:prstGeom>
          <a:solidFill>
            <a:srgbClr val="D5DEE8"/>
          </a:solidFill>
          <a:ln/>
        </p:spPr>
      </p:sp>
      <p:sp>
        <p:nvSpPr>
          <p:cNvPr id="14" name="Text 12"/>
          <p:cNvSpPr txBox="1"/>
          <p:nvPr/>
        </p:nvSpPr>
        <p:spPr>
          <a:xfrm>
            <a:off x="548640" y="713232"/>
            <a:ext cx="11091672" cy="640080"/>
          </a:xfrm>
          <a:prstGeom prst="rect">
            <a:avLst/>
          </a:prstGeom>
          <a:noFill/>
          <a:ln/>
        </p:spPr>
        <p:txBody>
          <a:bodyPr wrap="square" lIns="0" tIns="0" rIns="0" bIns="0" rtlCol="0" anchor="ctr"/>
          <a:lstStyle/>
          <a:p>
            <a:pPr marL="0" indent="0">
              <a:buNone/>
            </a:pPr>
            <a:r>
              <a:rPr lang="en-US" sz="3200" b="1" dirty="0">
                <a:solidFill>
                  <a:srgbClr val="13294B"/>
                </a:solidFill>
                <a:latin typeface="Arial" pitchFamily="34" charset="0"/>
                <a:ea typeface="Arial" pitchFamily="34" charset="-122"/>
                <a:cs typeface="Arial" pitchFamily="34" charset="-120"/>
              </a:rPr>
              <a:t>Sesgo de comisión</a:t>
            </a:r>
            <a:endParaRPr lang="en-US" sz="3200" dirty="0"/>
          </a:p>
        </p:txBody>
      </p:sp>
      <p:sp>
        <p:nvSpPr>
          <p:cNvPr id="15" name="Text 13"/>
          <p:cNvSpPr txBox="1"/>
          <p:nvPr/>
        </p:nvSpPr>
        <p:spPr>
          <a:xfrm>
            <a:off x="548640" y="1325880"/>
            <a:ext cx="7315200" cy="365760"/>
          </a:xfrm>
          <a:prstGeom prst="rect">
            <a:avLst/>
          </a:prstGeom>
          <a:noFill/>
          <a:ln/>
        </p:spPr>
        <p:txBody>
          <a:bodyPr wrap="square" lIns="0" tIns="0" rIns="0" bIns="0" rtlCol="0" anchor="t"/>
          <a:lstStyle/>
          <a:p>
            <a:pPr marL="0" indent="0">
              <a:buNone/>
            </a:pPr>
            <a:r>
              <a:rPr lang="en-US" sz="1600" i="1" dirty="0">
                <a:solidFill>
                  <a:srgbClr val="5B6B7F"/>
                </a:solidFill>
                <a:latin typeface="Calibri" pitchFamily="34" charset="0"/>
                <a:ea typeface="Calibri" pitchFamily="34" charset="-122"/>
                <a:cs typeface="Calibri" pitchFamily="34" charset="-120"/>
              </a:rPr>
              <a:t>Commission bias</a:t>
            </a:r>
            <a:endParaRPr lang="en-US" sz="1600" dirty="0"/>
          </a:p>
        </p:txBody>
      </p:sp>
      <p:sp>
        <p:nvSpPr>
          <p:cNvPr id="16" name="Shape 14"/>
          <p:cNvSpPr/>
          <p:nvPr/>
        </p:nvSpPr>
        <p:spPr>
          <a:xfrm>
            <a:off x="548640" y="1874520"/>
            <a:ext cx="6949440" cy="1691640"/>
          </a:xfrm>
          <a:prstGeom prst="roundRect">
            <a:avLst>
              <a:gd name="adj" fmla="val 5405"/>
            </a:avLst>
          </a:prstGeom>
          <a:solidFill>
            <a:srgbClr val="F3F6FA"/>
          </a:solidFill>
          <a:ln/>
        </p:spPr>
      </p:sp>
      <p:sp>
        <p:nvSpPr>
          <p:cNvPr id="17" name="Text 15"/>
          <p:cNvSpPr txBox="1"/>
          <p:nvPr/>
        </p:nvSpPr>
        <p:spPr>
          <a:xfrm>
            <a:off x="777240" y="2011680"/>
            <a:ext cx="6492240" cy="1463040"/>
          </a:xfrm>
          <a:prstGeom prst="rect">
            <a:avLst/>
          </a:prstGeom>
          <a:noFill/>
          <a:ln/>
        </p:spPr>
        <p:txBody>
          <a:bodyPr wrap="square" lIns="0" tIns="0" rIns="0" bIns="0" rtlCol="0" anchor="t"/>
          <a:lstStyle/>
          <a:p>
            <a:pPr marL="0" indent="0">
              <a:buNone/>
            </a:pPr>
            <a:r>
              <a:rPr lang="en-US" sz="1300" b="1" dirty="0">
                <a:solidFill>
                  <a:srgbClr val="13294B"/>
                </a:solidFill>
                <a:latin typeface="Calibri" pitchFamily="34" charset="0"/>
                <a:ea typeface="Calibri" pitchFamily="34" charset="-122"/>
                <a:cs typeface="Calibri" pitchFamily="34" charset="-120"/>
              </a:rPr>
              <a:t>Qué es</a:t>
            </a:r>
            <a:endParaRPr lang="en-US" sz="1700" dirty="0"/>
          </a:p>
          <a:p>
            <a:pPr marL="0" indent="0">
              <a:buNone/>
            </a:pPr>
            <a:r>
              <a:rPr lang="en-US" sz="1700" dirty="0" err="1">
                <a:solidFill>
                  <a:srgbClr val="1F2A37"/>
                </a:solidFill>
                <a:latin typeface="Calibri" pitchFamily="34" charset="0"/>
                <a:ea typeface="Calibri" pitchFamily="34" charset="-122"/>
                <a:cs typeface="Calibri" pitchFamily="34" charset="-120"/>
              </a:rPr>
              <a:t>Creer</a:t>
            </a:r>
            <a:r>
              <a:rPr lang="en-US" sz="1700" dirty="0">
                <a:solidFill>
                  <a:srgbClr val="1F2A37"/>
                </a:solidFill>
                <a:latin typeface="Calibri" pitchFamily="34" charset="0"/>
                <a:ea typeface="Calibri" pitchFamily="34" charset="-122"/>
                <a:cs typeface="Calibri" pitchFamily="34" charset="-120"/>
              </a:rPr>
              <a:t> que «hacer algo» siempre es mejor que no hacer nada. </a:t>
            </a:r>
          </a:p>
          <a:p>
            <a:pPr marL="0" indent="0">
              <a:buNone/>
            </a:pPr>
            <a:endParaRPr lang="en-US" sz="1700" dirty="0">
              <a:solidFill>
                <a:srgbClr val="1F2A37"/>
              </a:solidFill>
              <a:latin typeface="Calibri" pitchFamily="34" charset="0"/>
              <a:ea typeface="Calibri" pitchFamily="34" charset="-122"/>
              <a:cs typeface="Calibri" pitchFamily="34" charset="-120"/>
            </a:endParaRPr>
          </a:p>
          <a:p>
            <a:pPr marL="0" indent="0">
              <a:buNone/>
            </a:pPr>
            <a:r>
              <a:rPr lang="en-US" sz="1700" dirty="0" err="1">
                <a:solidFill>
                  <a:srgbClr val="1F2A37"/>
                </a:solidFill>
                <a:latin typeface="Calibri" pitchFamily="34" charset="0"/>
                <a:ea typeface="Calibri" pitchFamily="34" charset="-122"/>
                <a:cs typeface="Calibri" pitchFamily="34" charset="-120"/>
              </a:rPr>
              <a:t>Recetar</a:t>
            </a:r>
            <a:r>
              <a:rPr lang="en-US" sz="1700" dirty="0">
                <a:solidFill>
                  <a:srgbClr val="1F2A37"/>
                </a:solidFill>
                <a:latin typeface="Calibri" pitchFamily="34" charset="0"/>
                <a:ea typeface="Calibri" pitchFamily="34" charset="-122"/>
                <a:cs typeface="Calibri" pitchFamily="34" charset="-120"/>
              </a:rPr>
              <a:t> se percibe más activo y «adecuado» que la observación expectante.</a:t>
            </a:r>
            <a:endParaRPr lang="en-US" sz="1700" dirty="0"/>
          </a:p>
        </p:txBody>
      </p:sp>
      <p:sp>
        <p:nvSpPr>
          <p:cNvPr id="18" name="Shape 16"/>
          <p:cNvSpPr/>
          <p:nvPr/>
        </p:nvSpPr>
        <p:spPr>
          <a:xfrm>
            <a:off x="548640" y="3730752"/>
            <a:ext cx="6949440" cy="1143000"/>
          </a:xfrm>
          <a:prstGeom prst="roundRect">
            <a:avLst>
              <a:gd name="adj" fmla="val 8000"/>
            </a:avLst>
          </a:prstGeom>
          <a:solidFill>
            <a:srgbClr val="FFFFFF"/>
          </a:solidFill>
          <a:ln w="12700">
            <a:solidFill>
              <a:srgbClr val="D5DEE8"/>
            </a:solidFill>
            <a:prstDash val="solid"/>
          </a:ln>
        </p:spPr>
      </p:sp>
      <p:pic>
        <p:nvPicPr>
          <p:cNvPr id="19" name="Image 0" descr="preencoded.png"/>
          <p:cNvPicPr>
            <a:picLocks noChangeAspect="1"/>
          </p:cNvPicPr>
          <p:nvPr/>
        </p:nvPicPr>
        <p:blipFill>
          <a:blip r:embed="rId4"/>
          <a:stretch>
            <a:fillRect/>
          </a:stretch>
        </p:blipFill>
        <p:spPr>
          <a:xfrm>
            <a:off x="777240" y="3931920"/>
            <a:ext cx="365760" cy="365760"/>
          </a:xfrm>
          <a:prstGeom prst="rect">
            <a:avLst/>
          </a:prstGeom>
        </p:spPr>
      </p:pic>
      <p:sp>
        <p:nvSpPr>
          <p:cNvPr id="20" name="Text 17"/>
          <p:cNvSpPr txBox="1"/>
          <p:nvPr/>
        </p:nvSpPr>
        <p:spPr>
          <a:xfrm>
            <a:off x="1325880" y="3840480"/>
            <a:ext cx="5989320" cy="960120"/>
          </a:xfrm>
          <a:prstGeom prst="rect">
            <a:avLst/>
          </a:prstGeom>
          <a:noFill/>
          <a:ln/>
        </p:spPr>
        <p:txBody>
          <a:bodyPr wrap="square" lIns="0" tIns="0" rIns="0" bIns="0" rtlCol="0" anchor="t"/>
          <a:lstStyle/>
          <a:p>
            <a:pPr marL="0" indent="0">
              <a:buNone/>
            </a:pPr>
            <a:r>
              <a:rPr lang="en-US" sz="1300" b="1" i="1" dirty="0">
                <a:solidFill>
                  <a:srgbClr val="13294B"/>
                </a:solidFill>
                <a:latin typeface="Calibri" pitchFamily="34" charset="0"/>
                <a:ea typeface="Calibri" pitchFamily="34" charset="-122"/>
                <a:cs typeface="Calibri" pitchFamily="34" charset="-120"/>
              </a:rPr>
              <a:t>En la consulta</a:t>
            </a:r>
            <a:endParaRPr lang="en-US" sz="1600" dirty="0"/>
          </a:p>
          <a:p>
            <a:pPr>
              <a:defRPr sz="2850" b="1">
                <a:solidFill>
                  <a:srgbClr val="087F83"/>
                </a:solidFill>
                <a:latin typeface="Arial"/>
                <a:ea typeface="Arial"/>
                <a:cs typeface="Arial"/>
              </a:defRPr>
            </a:pPr>
            <a:r>
              <a:rPr lang="es-MX" sz="1600" b="1" dirty="0">
                <a:solidFill>
                  <a:srgbClr val="087F83"/>
                </a:solidFill>
                <a:latin typeface="Arial"/>
                <a:ea typeface="Arial"/>
                <a:cs typeface="Arial"/>
              </a:rPr>
              <a:t>«Si no receto, parece que no hice nada»</a:t>
            </a:r>
          </a:p>
        </p:txBody>
      </p:sp>
      <p:sp>
        <p:nvSpPr>
          <p:cNvPr id="21" name="Shape 18"/>
          <p:cNvSpPr/>
          <p:nvPr/>
        </p:nvSpPr>
        <p:spPr>
          <a:xfrm>
            <a:off x="548640" y="5029200"/>
            <a:ext cx="6949440" cy="1143000"/>
          </a:xfrm>
          <a:prstGeom prst="roundRect">
            <a:avLst>
              <a:gd name="adj" fmla="val 8000"/>
            </a:avLst>
          </a:prstGeom>
          <a:solidFill>
            <a:srgbClr val="13294B"/>
          </a:solidFill>
          <a:ln/>
        </p:spPr>
      </p:sp>
      <p:sp>
        <p:nvSpPr>
          <p:cNvPr id="22" name="Text 19"/>
          <p:cNvSpPr txBox="1"/>
          <p:nvPr/>
        </p:nvSpPr>
        <p:spPr>
          <a:xfrm>
            <a:off x="777240" y="5120640"/>
            <a:ext cx="6492240" cy="987552"/>
          </a:xfrm>
          <a:prstGeom prst="rect">
            <a:avLst/>
          </a:prstGeom>
          <a:noFill/>
          <a:ln/>
        </p:spPr>
        <p:txBody>
          <a:bodyPr wrap="square" lIns="0" tIns="0" rIns="0" bIns="0" rtlCol="0" anchor="t"/>
          <a:lstStyle/>
          <a:p>
            <a:pPr marL="0" indent="0">
              <a:buNone/>
            </a:pPr>
            <a:r>
              <a:rPr lang="en-US" sz="1300" b="1" dirty="0">
                <a:solidFill>
                  <a:srgbClr val="F5A623"/>
                </a:solidFill>
                <a:latin typeface="Calibri" pitchFamily="34" charset="0"/>
                <a:ea typeface="Calibri" pitchFamily="34" charset="-122"/>
                <a:cs typeface="Calibri" pitchFamily="34" charset="-120"/>
              </a:rPr>
              <a:t>Antídoto</a:t>
            </a:r>
            <a:endParaRPr lang="en-US" sz="1600" dirty="0"/>
          </a:p>
          <a:p>
            <a:pPr marL="0" indent="0">
              <a:buNone/>
            </a:pPr>
            <a:r>
              <a:rPr lang="en-US" sz="1600" dirty="0">
                <a:solidFill>
                  <a:srgbClr val="FFFFFF"/>
                </a:solidFill>
                <a:latin typeface="Calibri" pitchFamily="34" charset="0"/>
                <a:ea typeface="Calibri" pitchFamily="34" charset="-122"/>
                <a:cs typeface="Calibri" pitchFamily="34" charset="-120"/>
              </a:rPr>
              <a:t>Presentar la observación activa como una acción: plan escrito, fecha de revisión y signos de alarma.</a:t>
            </a:r>
            <a:endParaRPr lang="en-US" sz="1600" dirty="0"/>
          </a:p>
        </p:txBody>
      </p:sp>
      <p:sp>
        <p:nvSpPr>
          <p:cNvPr id="23" name="Shape 20"/>
          <p:cNvSpPr/>
          <p:nvPr/>
        </p:nvSpPr>
        <p:spPr>
          <a:xfrm>
            <a:off x="8659368" y="1874520"/>
            <a:ext cx="2194560" cy="2194560"/>
          </a:xfrm>
          <a:prstGeom prst="ellipse">
            <a:avLst/>
          </a:prstGeom>
          <a:solidFill>
            <a:srgbClr val="E8704F"/>
          </a:solidFill>
          <a:ln/>
        </p:spPr>
      </p:sp>
      <p:pic>
        <p:nvPicPr>
          <p:cNvPr id="24" name="Image 1" descr="preencoded.png"/>
          <p:cNvPicPr>
            <a:picLocks noChangeAspect="1"/>
          </p:cNvPicPr>
          <p:nvPr/>
        </p:nvPicPr>
        <p:blipFill>
          <a:blip r:embed="rId5"/>
          <a:stretch>
            <a:fillRect/>
          </a:stretch>
        </p:blipFill>
        <p:spPr>
          <a:xfrm>
            <a:off x="9208008" y="2423160"/>
            <a:ext cx="1097280" cy="1097280"/>
          </a:xfrm>
          <a:prstGeom prst="rect">
            <a:avLst/>
          </a:prstGeom>
        </p:spPr>
      </p:pic>
      <p:sp>
        <p:nvSpPr>
          <p:cNvPr id="25" name="Shape 21"/>
          <p:cNvSpPr/>
          <p:nvPr/>
        </p:nvSpPr>
        <p:spPr>
          <a:xfrm>
            <a:off x="7863840" y="4343400"/>
            <a:ext cx="3776472" cy="1828800"/>
          </a:xfrm>
          <a:prstGeom prst="roundRect">
            <a:avLst>
              <a:gd name="adj" fmla="val 5000"/>
            </a:avLst>
          </a:prstGeom>
          <a:solidFill>
            <a:srgbClr val="F3F6FA"/>
          </a:solidFill>
          <a:ln/>
        </p:spPr>
      </p:sp>
      <p:sp>
        <p:nvSpPr>
          <p:cNvPr id="26" name="Text 22"/>
          <p:cNvSpPr txBox="1"/>
          <p:nvPr/>
        </p:nvSpPr>
        <p:spPr>
          <a:xfrm>
            <a:off x="8046720" y="4434840"/>
            <a:ext cx="3429000" cy="1691640"/>
          </a:xfrm>
          <a:prstGeom prst="rect">
            <a:avLst/>
          </a:prstGeom>
          <a:noFill/>
          <a:ln/>
        </p:spPr>
        <p:txBody>
          <a:bodyPr wrap="square" lIns="0" tIns="0" rIns="0" bIns="0" rtlCol="0" anchor="t"/>
          <a:lstStyle/>
          <a:p>
            <a:pPr marL="0" indent="0">
              <a:buNone/>
            </a:pPr>
            <a:r>
              <a:rPr lang="en-US" sz="1250" b="1" dirty="0">
                <a:solidFill>
                  <a:srgbClr val="13294B"/>
                </a:solidFill>
                <a:latin typeface="Calibri" pitchFamily="34" charset="0"/>
                <a:ea typeface="Calibri" pitchFamily="34" charset="-122"/>
                <a:cs typeface="Calibri" pitchFamily="34" charset="-120"/>
              </a:rPr>
              <a:t>Lo que dice la evidencia</a:t>
            </a:r>
            <a:endParaRPr lang="en-US" sz="1400" dirty="0"/>
          </a:p>
          <a:p>
            <a:pPr marL="0" indent="0">
              <a:buNone/>
            </a:pPr>
            <a:r>
              <a:rPr lang="en-US" sz="1400" dirty="0">
                <a:solidFill>
                  <a:srgbClr val="1F2A37"/>
                </a:solidFill>
                <a:latin typeface="Calibri" pitchFamily="34" charset="0"/>
                <a:ea typeface="Calibri" pitchFamily="34" charset="-122"/>
                <a:cs typeface="Calibri" pitchFamily="34" charset="-120"/>
              </a:rPr>
              <a:t>Las recomendaciones se aceptan más cuando amplían el espectro o aumentan la exposición al antibiótico que cuando la reducen.</a:t>
            </a:r>
            <a:endParaRPr lang="en-US" sz="1400" dirty="0"/>
          </a:p>
          <a:p>
            <a:pPr marL="0" indent="0">
              <a:buNone/>
            </a:pPr>
            <a:r>
              <a:rPr lang="en-US" sz="1050" i="1" dirty="0">
                <a:solidFill>
                  <a:srgbClr val="5B6B7F"/>
                </a:solidFill>
                <a:latin typeface="Calibri" pitchFamily="34" charset="0"/>
                <a:ea typeface="Calibri" pitchFamily="34" charset="-122"/>
                <a:cs typeface="Calibri" pitchFamily="34" charset="-120"/>
              </a:rPr>
              <a:t>Wong, BC Med J 2025</a:t>
            </a:r>
            <a:endParaRPr lang="en-US" sz="1400" dirty="0"/>
          </a:p>
        </p:txBody>
      </p:sp>
      <p:sp>
        <p:nvSpPr>
          <p:cNvPr id="27"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10</a:t>
            </a:fld>
            <a:endParaRPr lang="en-US"/>
          </a:p>
        </p:txBody>
      </p:sp>
      <p:sp>
        <p:nvSpPr>
          <p:cNvPr id="29" name="CuadroTexto 28">
            <a:extLst>
              <a:ext uri="{FF2B5EF4-FFF2-40B4-BE49-F238E27FC236}">
                <a16:creationId xmlns:a16="http://schemas.microsoft.com/office/drawing/2014/main" id="{7616E12F-D3EE-4BB8-9F44-DC6BE8D43F6B}"/>
              </a:ext>
            </a:extLst>
          </p:cNvPr>
          <p:cNvSpPr txBox="1"/>
          <p:nvPr/>
        </p:nvSpPr>
        <p:spPr>
          <a:xfrm>
            <a:off x="8630501" y="1316026"/>
            <a:ext cx="2599765" cy="369332"/>
          </a:xfrm>
          <a:prstGeom prst="rect">
            <a:avLst/>
          </a:prstGeom>
          <a:noFill/>
        </p:spPr>
        <p:txBody>
          <a:bodyPr wrap="square">
            <a:spAutoFit/>
          </a:bodyPr>
          <a:lstStyle/>
          <a:p>
            <a:r>
              <a:rPr lang="en-US" sz="1800" b="1" dirty="0">
                <a:solidFill>
                  <a:srgbClr val="1F2A37"/>
                </a:solidFill>
                <a:latin typeface="Calibri" pitchFamily="34" charset="0"/>
                <a:ea typeface="Calibri" pitchFamily="34" charset="-122"/>
                <a:cs typeface="Calibri" pitchFamily="34" charset="-120"/>
              </a:rPr>
              <a:t>«</a:t>
            </a:r>
            <a:r>
              <a:rPr lang="en-US" b="1" dirty="0">
                <a:solidFill>
                  <a:srgbClr val="1F2A37"/>
                </a:solidFill>
                <a:latin typeface="Calibri" pitchFamily="34" charset="0"/>
                <a:ea typeface="Calibri" pitchFamily="34" charset="-122"/>
                <a:cs typeface="Calibri" pitchFamily="34" charset="-120"/>
              </a:rPr>
              <a:t>Más vale que </a:t>
            </a:r>
            <a:r>
              <a:rPr lang="en-US" b="1" dirty="0" err="1">
                <a:solidFill>
                  <a:srgbClr val="1F2A37"/>
                </a:solidFill>
                <a:latin typeface="Calibri" pitchFamily="34" charset="0"/>
                <a:ea typeface="Calibri" pitchFamily="34" charset="-122"/>
                <a:cs typeface="Calibri" pitchFamily="34" charset="-120"/>
              </a:rPr>
              <a:t>sobre</a:t>
            </a:r>
            <a:r>
              <a:rPr lang="en-US" sz="1800" b="1" dirty="0">
                <a:solidFill>
                  <a:srgbClr val="1F2A37"/>
                </a:solidFill>
                <a:latin typeface="Calibri" pitchFamily="34" charset="0"/>
                <a:ea typeface="Calibri" pitchFamily="34" charset="-122"/>
                <a:cs typeface="Calibri" pitchFamily="34" charset="-120"/>
              </a:rPr>
              <a:t>» </a:t>
            </a:r>
            <a:endParaRPr lang="es-MX"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4" name="Shape 2"/>
          <p:cNvSpPr/>
          <p:nvPr/>
        </p:nvSpPr>
        <p:spPr>
          <a:xfrm>
            <a:off x="9582912" y="448056"/>
            <a:ext cx="137160" cy="137160"/>
          </a:xfrm>
          <a:prstGeom prst="ellipse">
            <a:avLst/>
          </a:prstGeom>
          <a:solidFill>
            <a:srgbClr val="9FB3C8"/>
          </a:solidFill>
          <a:ln/>
        </p:spPr>
      </p:sp>
      <p:sp>
        <p:nvSpPr>
          <p:cNvPr id="5" name="Shape 3"/>
          <p:cNvSpPr/>
          <p:nvPr/>
        </p:nvSpPr>
        <p:spPr>
          <a:xfrm>
            <a:off x="9793224" y="448056"/>
            <a:ext cx="137160" cy="137160"/>
          </a:xfrm>
          <a:prstGeom prst="ellipse">
            <a:avLst/>
          </a:prstGeom>
          <a:solidFill>
            <a:srgbClr val="9FB3C8"/>
          </a:solidFill>
          <a:ln/>
        </p:spPr>
      </p:sp>
      <p:sp>
        <p:nvSpPr>
          <p:cNvPr id="6" name="Shape 4"/>
          <p:cNvSpPr/>
          <p:nvPr/>
        </p:nvSpPr>
        <p:spPr>
          <a:xfrm>
            <a:off x="10003536" y="448056"/>
            <a:ext cx="137160" cy="137160"/>
          </a:xfrm>
          <a:prstGeom prst="ellipse">
            <a:avLst/>
          </a:prstGeom>
          <a:solidFill>
            <a:srgbClr val="F5A623"/>
          </a:solidFill>
          <a:ln/>
        </p:spPr>
      </p:sp>
      <p:sp>
        <p:nvSpPr>
          <p:cNvPr id="7" name="Shape 5"/>
          <p:cNvSpPr/>
          <p:nvPr/>
        </p:nvSpPr>
        <p:spPr>
          <a:xfrm>
            <a:off x="10213848" y="448056"/>
            <a:ext cx="137160" cy="137160"/>
          </a:xfrm>
          <a:prstGeom prst="ellipse">
            <a:avLst/>
          </a:prstGeom>
          <a:solidFill>
            <a:srgbClr val="D5DEE8"/>
          </a:solidFill>
          <a:ln/>
        </p:spPr>
      </p:sp>
      <p:sp>
        <p:nvSpPr>
          <p:cNvPr id="8" name="Shape 6"/>
          <p:cNvSpPr/>
          <p:nvPr/>
        </p:nvSpPr>
        <p:spPr>
          <a:xfrm>
            <a:off x="10424160" y="448056"/>
            <a:ext cx="137160" cy="137160"/>
          </a:xfrm>
          <a:prstGeom prst="ellipse">
            <a:avLst/>
          </a:prstGeom>
          <a:solidFill>
            <a:srgbClr val="D5DEE8"/>
          </a:solidFill>
          <a:ln/>
        </p:spPr>
      </p:sp>
      <p:sp>
        <p:nvSpPr>
          <p:cNvPr id="9" name="Shape 7"/>
          <p:cNvSpPr/>
          <p:nvPr/>
        </p:nvSpPr>
        <p:spPr>
          <a:xfrm>
            <a:off x="10634472" y="448056"/>
            <a:ext cx="137160" cy="137160"/>
          </a:xfrm>
          <a:prstGeom prst="ellipse">
            <a:avLst/>
          </a:prstGeom>
          <a:solidFill>
            <a:srgbClr val="D5DEE8"/>
          </a:solidFill>
          <a:ln/>
        </p:spPr>
      </p:sp>
      <p:sp>
        <p:nvSpPr>
          <p:cNvPr id="10" name="Shape 8"/>
          <p:cNvSpPr/>
          <p:nvPr/>
        </p:nvSpPr>
        <p:spPr>
          <a:xfrm>
            <a:off x="10844784" y="448056"/>
            <a:ext cx="137160" cy="137160"/>
          </a:xfrm>
          <a:prstGeom prst="ellipse">
            <a:avLst/>
          </a:prstGeom>
          <a:solidFill>
            <a:srgbClr val="D5DEE8"/>
          </a:solidFill>
          <a:ln/>
        </p:spPr>
      </p:sp>
      <p:sp>
        <p:nvSpPr>
          <p:cNvPr id="11" name="Shape 9"/>
          <p:cNvSpPr/>
          <p:nvPr/>
        </p:nvSpPr>
        <p:spPr>
          <a:xfrm>
            <a:off x="11055096" y="448056"/>
            <a:ext cx="137160" cy="137160"/>
          </a:xfrm>
          <a:prstGeom prst="ellipse">
            <a:avLst/>
          </a:prstGeom>
          <a:solidFill>
            <a:srgbClr val="D5DEE8"/>
          </a:solidFill>
          <a:ln/>
        </p:spPr>
      </p:sp>
      <p:sp>
        <p:nvSpPr>
          <p:cNvPr id="12" name="Shape 10"/>
          <p:cNvSpPr/>
          <p:nvPr/>
        </p:nvSpPr>
        <p:spPr>
          <a:xfrm>
            <a:off x="11265408" y="448056"/>
            <a:ext cx="137160" cy="137160"/>
          </a:xfrm>
          <a:prstGeom prst="ellipse">
            <a:avLst/>
          </a:prstGeom>
          <a:solidFill>
            <a:srgbClr val="D5DEE8"/>
          </a:solidFill>
          <a:ln/>
        </p:spPr>
      </p:sp>
      <p:sp>
        <p:nvSpPr>
          <p:cNvPr id="13" name="Shape 11"/>
          <p:cNvSpPr/>
          <p:nvPr/>
        </p:nvSpPr>
        <p:spPr>
          <a:xfrm>
            <a:off x="11475720" y="448056"/>
            <a:ext cx="137160" cy="137160"/>
          </a:xfrm>
          <a:prstGeom prst="ellipse">
            <a:avLst/>
          </a:prstGeom>
          <a:solidFill>
            <a:srgbClr val="D5DEE8"/>
          </a:solidFill>
          <a:ln/>
        </p:spPr>
      </p:sp>
      <p:sp>
        <p:nvSpPr>
          <p:cNvPr id="14" name="Text 12"/>
          <p:cNvSpPr txBox="1"/>
          <p:nvPr/>
        </p:nvSpPr>
        <p:spPr>
          <a:xfrm>
            <a:off x="548640" y="713232"/>
            <a:ext cx="11091672" cy="640080"/>
          </a:xfrm>
          <a:prstGeom prst="rect">
            <a:avLst/>
          </a:prstGeom>
          <a:noFill/>
          <a:ln/>
        </p:spPr>
        <p:txBody>
          <a:bodyPr wrap="square" lIns="0" tIns="0" rIns="0" bIns="0" rtlCol="0" anchor="ctr"/>
          <a:lstStyle/>
          <a:p>
            <a:pPr marL="0" indent="0">
              <a:buNone/>
            </a:pPr>
            <a:r>
              <a:rPr lang="en-US" sz="3200" b="1" dirty="0">
                <a:solidFill>
                  <a:srgbClr val="13294B"/>
                </a:solidFill>
                <a:latin typeface="Arial" pitchFamily="34" charset="0"/>
                <a:ea typeface="Arial" pitchFamily="34" charset="-122"/>
                <a:cs typeface="Arial" pitchFamily="34" charset="-120"/>
              </a:rPr>
              <a:t>Fatiga de decisión</a:t>
            </a:r>
            <a:endParaRPr lang="en-US" sz="3200" dirty="0"/>
          </a:p>
        </p:txBody>
      </p:sp>
      <p:sp>
        <p:nvSpPr>
          <p:cNvPr id="15" name="Text 13"/>
          <p:cNvSpPr txBox="1"/>
          <p:nvPr/>
        </p:nvSpPr>
        <p:spPr>
          <a:xfrm>
            <a:off x="548640" y="1325880"/>
            <a:ext cx="7315200" cy="365760"/>
          </a:xfrm>
          <a:prstGeom prst="rect">
            <a:avLst/>
          </a:prstGeom>
          <a:noFill/>
          <a:ln/>
        </p:spPr>
        <p:txBody>
          <a:bodyPr wrap="square" lIns="0" tIns="0" rIns="0" bIns="0" rtlCol="0" anchor="t"/>
          <a:lstStyle/>
          <a:p>
            <a:pPr marL="0" indent="0">
              <a:buNone/>
            </a:pPr>
            <a:r>
              <a:rPr lang="en-US" sz="1600" i="1" dirty="0">
                <a:solidFill>
                  <a:srgbClr val="5B6B7F"/>
                </a:solidFill>
                <a:latin typeface="Calibri" pitchFamily="34" charset="0"/>
                <a:ea typeface="Calibri" pitchFamily="34" charset="-122"/>
                <a:cs typeface="Calibri" pitchFamily="34" charset="-120"/>
              </a:rPr>
              <a:t>Decision fatigue</a:t>
            </a:r>
            <a:endParaRPr lang="en-US" sz="1600" dirty="0"/>
          </a:p>
        </p:txBody>
      </p:sp>
      <p:sp>
        <p:nvSpPr>
          <p:cNvPr id="16" name="Shape 14"/>
          <p:cNvSpPr/>
          <p:nvPr/>
        </p:nvSpPr>
        <p:spPr>
          <a:xfrm>
            <a:off x="548640" y="1874520"/>
            <a:ext cx="6949440" cy="1691640"/>
          </a:xfrm>
          <a:prstGeom prst="roundRect">
            <a:avLst>
              <a:gd name="adj" fmla="val 5405"/>
            </a:avLst>
          </a:prstGeom>
          <a:solidFill>
            <a:srgbClr val="F3F6FA"/>
          </a:solidFill>
          <a:ln/>
        </p:spPr>
      </p:sp>
      <p:sp>
        <p:nvSpPr>
          <p:cNvPr id="17" name="Text 15"/>
          <p:cNvSpPr txBox="1"/>
          <p:nvPr/>
        </p:nvSpPr>
        <p:spPr>
          <a:xfrm>
            <a:off x="777240" y="2011680"/>
            <a:ext cx="6492240" cy="1463040"/>
          </a:xfrm>
          <a:prstGeom prst="rect">
            <a:avLst/>
          </a:prstGeom>
          <a:noFill/>
          <a:ln/>
        </p:spPr>
        <p:txBody>
          <a:bodyPr wrap="square" lIns="0" tIns="0" rIns="0" bIns="0" rtlCol="0" anchor="t"/>
          <a:lstStyle/>
          <a:p>
            <a:pPr marL="0" indent="0">
              <a:buNone/>
            </a:pPr>
            <a:r>
              <a:rPr lang="en-US" sz="1300" b="1" dirty="0">
                <a:solidFill>
                  <a:srgbClr val="13294B"/>
                </a:solidFill>
                <a:latin typeface="Calibri" pitchFamily="34" charset="0"/>
                <a:ea typeface="Calibri" pitchFamily="34" charset="-122"/>
                <a:cs typeface="Calibri" pitchFamily="34" charset="-120"/>
              </a:rPr>
              <a:t>Qué es</a:t>
            </a:r>
            <a:endParaRPr lang="en-US" sz="1700" dirty="0"/>
          </a:p>
          <a:p>
            <a:pPr marL="0" indent="0">
              <a:buNone/>
            </a:pPr>
            <a:r>
              <a:rPr lang="en-US" sz="1700" dirty="0">
                <a:solidFill>
                  <a:srgbClr val="1F2A37"/>
                </a:solidFill>
                <a:latin typeface="Calibri" pitchFamily="34" charset="0"/>
                <a:ea typeface="Calibri" pitchFamily="34" charset="-122"/>
                <a:cs typeface="Calibri" pitchFamily="34" charset="-120"/>
              </a:rPr>
              <a:t>Deterioro progresivo del autocontrol y del análisis </a:t>
            </a:r>
            <a:r>
              <a:rPr lang="en-US" sz="1700" dirty="0" err="1">
                <a:solidFill>
                  <a:srgbClr val="1F2A37"/>
                </a:solidFill>
                <a:latin typeface="Calibri" pitchFamily="34" charset="0"/>
                <a:ea typeface="Calibri" pitchFamily="34" charset="-122"/>
                <a:cs typeface="Calibri" pitchFamily="34" charset="-120"/>
              </a:rPr>
              <a:t>tras</a:t>
            </a:r>
            <a:r>
              <a:rPr lang="en-US" sz="1700" dirty="0">
                <a:solidFill>
                  <a:srgbClr val="1F2A37"/>
                </a:solidFill>
                <a:latin typeface="Calibri" pitchFamily="34" charset="0"/>
                <a:ea typeface="Calibri" pitchFamily="34" charset="-122"/>
                <a:cs typeface="Calibri" pitchFamily="34" charset="-120"/>
              </a:rPr>
              <a:t> </a:t>
            </a:r>
            <a:r>
              <a:rPr lang="en-US" sz="1700" dirty="0" err="1">
                <a:solidFill>
                  <a:srgbClr val="1F2A37"/>
                </a:solidFill>
                <a:latin typeface="Calibri" pitchFamily="34" charset="0"/>
                <a:ea typeface="Calibri" pitchFamily="34" charset="-122"/>
                <a:cs typeface="Calibri" pitchFamily="34" charset="-120"/>
              </a:rPr>
              <a:t>muchas</a:t>
            </a:r>
            <a:r>
              <a:rPr lang="en-US" sz="1700" dirty="0">
                <a:solidFill>
                  <a:srgbClr val="1F2A37"/>
                </a:solidFill>
                <a:latin typeface="Calibri" pitchFamily="34" charset="0"/>
                <a:ea typeface="Calibri" pitchFamily="34" charset="-122"/>
                <a:cs typeface="Calibri" pitchFamily="34" charset="-120"/>
              </a:rPr>
              <a:t> decisiones seguidas. </a:t>
            </a:r>
          </a:p>
          <a:p>
            <a:pPr marL="0" indent="0">
              <a:buNone/>
            </a:pPr>
            <a:r>
              <a:rPr lang="en-US" sz="1700" dirty="0">
                <a:solidFill>
                  <a:srgbClr val="1F2A37"/>
                </a:solidFill>
                <a:latin typeface="Calibri" pitchFamily="34" charset="0"/>
                <a:ea typeface="Calibri" pitchFamily="34" charset="-122"/>
                <a:cs typeface="Calibri" pitchFamily="34" charset="-120"/>
              </a:rPr>
              <a:t>Al avanzar el turno, el médico toma «el camino de menor resistencia».</a:t>
            </a:r>
            <a:endParaRPr lang="en-US" sz="1700" dirty="0"/>
          </a:p>
        </p:txBody>
      </p:sp>
      <p:sp>
        <p:nvSpPr>
          <p:cNvPr id="18" name="Shape 16"/>
          <p:cNvSpPr/>
          <p:nvPr/>
        </p:nvSpPr>
        <p:spPr>
          <a:xfrm>
            <a:off x="548640" y="3730752"/>
            <a:ext cx="6949440" cy="1143000"/>
          </a:xfrm>
          <a:prstGeom prst="roundRect">
            <a:avLst>
              <a:gd name="adj" fmla="val 8000"/>
            </a:avLst>
          </a:prstGeom>
          <a:solidFill>
            <a:srgbClr val="FFFFFF"/>
          </a:solidFill>
          <a:ln w="12700">
            <a:solidFill>
              <a:srgbClr val="D5DEE8"/>
            </a:solidFill>
            <a:prstDash val="solid"/>
          </a:ln>
        </p:spPr>
      </p:sp>
      <p:pic>
        <p:nvPicPr>
          <p:cNvPr id="19" name="Image 0" descr="preencoded.png"/>
          <p:cNvPicPr>
            <a:picLocks noChangeAspect="1"/>
          </p:cNvPicPr>
          <p:nvPr/>
        </p:nvPicPr>
        <p:blipFill>
          <a:blip r:embed="rId4"/>
          <a:stretch>
            <a:fillRect/>
          </a:stretch>
        </p:blipFill>
        <p:spPr>
          <a:xfrm>
            <a:off x="777240" y="3931920"/>
            <a:ext cx="365760" cy="365760"/>
          </a:xfrm>
          <a:prstGeom prst="rect">
            <a:avLst/>
          </a:prstGeom>
        </p:spPr>
      </p:pic>
      <p:sp>
        <p:nvSpPr>
          <p:cNvPr id="20" name="Text 17"/>
          <p:cNvSpPr txBox="1"/>
          <p:nvPr/>
        </p:nvSpPr>
        <p:spPr>
          <a:xfrm>
            <a:off x="1325880" y="3840480"/>
            <a:ext cx="5989320" cy="960120"/>
          </a:xfrm>
          <a:prstGeom prst="rect">
            <a:avLst/>
          </a:prstGeom>
          <a:noFill/>
          <a:ln/>
        </p:spPr>
        <p:txBody>
          <a:bodyPr wrap="square" lIns="0" tIns="0" rIns="0" bIns="0" rtlCol="0" anchor="t"/>
          <a:lstStyle/>
          <a:p>
            <a:pPr marL="0" indent="0">
              <a:buNone/>
            </a:pPr>
            <a:r>
              <a:rPr lang="en-US" sz="1300" b="1" i="1" dirty="0">
                <a:solidFill>
                  <a:srgbClr val="13294B"/>
                </a:solidFill>
                <a:latin typeface="Calibri" pitchFamily="34" charset="0"/>
                <a:ea typeface="Calibri" pitchFamily="34" charset="-122"/>
                <a:cs typeface="Calibri" pitchFamily="34" charset="-120"/>
              </a:rPr>
              <a:t>En la consulta</a:t>
            </a:r>
            <a:endParaRPr lang="en-US" sz="1600" dirty="0"/>
          </a:p>
          <a:p>
            <a:pPr marL="0" indent="0">
              <a:buNone/>
            </a:pPr>
            <a:r>
              <a:rPr lang="en-US" sz="1600" i="1" dirty="0">
                <a:solidFill>
                  <a:srgbClr val="1F2A37"/>
                </a:solidFill>
                <a:latin typeface="Calibri" pitchFamily="34" charset="0"/>
                <a:ea typeface="Calibri" pitchFamily="34" charset="-122"/>
                <a:cs typeface="Calibri" pitchFamily="34" charset="-120"/>
              </a:rPr>
              <a:t>Paciente número 25 del día, sala llena: la receta es la forma más rápida de cerrar la consulta.</a:t>
            </a:r>
            <a:endParaRPr lang="en-US" sz="1600" dirty="0"/>
          </a:p>
        </p:txBody>
      </p:sp>
      <p:sp>
        <p:nvSpPr>
          <p:cNvPr id="21" name="Shape 18"/>
          <p:cNvSpPr/>
          <p:nvPr/>
        </p:nvSpPr>
        <p:spPr>
          <a:xfrm>
            <a:off x="548640" y="5029200"/>
            <a:ext cx="6949440" cy="1143000"/>
          </a:xfrm>
          <a:prstGeom prst="roundRect">
            <a:avLst>
              <a:gd name="adj" fmla="val 8000"/>
            </a:avLst>
          </a:prstGeom>
          <a:solidFill>
            <a:srgbClr val="13294B"/>
          </a:solidFill>
          <a:ln/>
        </p:spPr>
      </p:sp>
      <p:sp>
        <p:nvSpPr>
          <p:cNvPr id="22" name="Text 19"/>
          <p:cNvSpPr txBox="1"/>
          <p:nvPr/>
        </p:nvSpPr>
        <p:spPr>
          <a:xfrm>
            <a:off x="777240" y="5120640"/>
            <a:ext cx="6492240" cy="987552"/>
          </a:xfrm>
          <a:prstGeom prst="rect">
            <a:avLst/>
          </a:prstGeom>
          <a:noFill/>
          <a:ln/>
        </p:spPr>
        <p:txBody>
          <a:bodyPr wrap="square" lIns="0" tIns="0" rIns="0" bIns="0" rtlCol="0" anchor="t"/>
          <a:lstStyle/>
          <a:p>
            <a:pPr marL="0" indent="0">
              <a:buNone/>
            </a:pPr>
            <a:r>
              <a:rPr lang="en-US" sz="1300" b="1" dirty="0">
                <a:solidFill>
                  <a:srgbClr val="F5A623"/>
                </a:solidFill>
                <a:latin typeface="Calibri" pitchFamily="34" charset="0"/>
                <a:ea typeface="Calibri" pitchFamily="34" charset="-122"/>
                <a:cs typeface="Calibri" pitchFamily="34" charset="-120"/>
              </a:rPr>
              <a:t>Antídoto</a:t>
            </a:r>
            <a:endParaRPr lang="en-US" sz="1600" dirty="0"/>
          </a:p>
          <a:p>
            <a:pPr marL="0" indent="0">
              <a:buNone/>
            </a:pPr>
            <a:r>
              <a:rPr lang="en-US" sz="1600" dirty="0">
                <a:solidFill>
                  <a:srgbClr val="FFFFFF"/>
                </a:solidFill>
                <a:latin typeface="Calibri" pitchFamily="34" charset="0"/>
                <a:ea typeface="Calibri" pitchFamily="34" charset="-122"/>
                <a:cs typeface="Calibri" pitchFamily="34" charset="-120"/>
              </a:rPr>
              <a:t>Pausas programadas, agenda </a:t>
            </a:r>
            <a:r>
              <a:rPr lang="en-US" sz="1600" dirty="0" err="1">
                <a:solidFill>
                  <a:srgbClr val="FFFFFF"/>
                </a:solidFill>
                <a:latin typeface="Calibri" pitchFamily="34" charset="0"/>
                <a:ea typeface="Calibri" pitchFamily="34" charset="-122"/>
                <a:cs typeface="Calibri" pitchFamily="34" charset="-120"/>
              </a:rPr>
              <a:t>razonable</a:t>
            </a:r>
            <a:r>
              <a:rPr lang="en-US" sz="1600" dirty="0">
                <a:solidFill>
                  <a:srgbClr val="FFFFFF"/>
                </a:solidFill>
                <a:latin typeface="Calibri" pitchFamily="34" charset="0"/>
                <a:ea typeface="Calibri" pitchFamily="34" charset="-122"/>
                <a:cs typeface="Calibri" pitchFamily="34" charset="-120"/>
              </a:rPr>
              <a:t>, plan </a:t>
            </a:r>
            <a:r>
              <a:rPr lang="en-US" sz="1600" dirty="0" err="1">
                <a:solidFill>
                  <a:srgbClr val="FFFFFF"/>
                </a:solidFill>
                <a:latin typeface="Calibri" pitchFamily="34" charset="0"/>
                <a:ea typeface="Calibri" pitchFamily="34" charset="-122"/>
                <a:cs typeface="Calibri" pitchFamily="34" charset="-120"/>
              </a:rPr>
              <a:t>escrito</a:t>
            </a:r>
            <a:r>
              <a:rPr lang="en-US" sz="1600" dirty="0">
                <a:solidFill>
                  <a:srgbClr val="FFFFFF"/>
                </a:solidFill>
                <a:latin typeface="Calibri" pitchFamily="34" charset="0"/>
                <a:ea typeface="Calibri" pitchFamily="34" charset="-122"/>
                <a:cs typeface="Calibri" pitchFamily="34" charset="-120"/>
              </a:rPr>
              <a:t> </a:t>
            </a:r>
            <a:r>
              <a:rPr lang="en-US" sz="1600" dirty="0" err="1">
                <a:solidFill>
                  <a:srgbClr val="FFFFFF"/>
                </a:solidFill>
                <a:latin typeface="Calibri" pitchFamily="34" charset="0"/>
                <a:ea typeface="Calibri" pitchFamily="34" charset="-122"/>
                <a:cs typeface="Calibri" pitchFamily="34" charset="-120"/>
              </a:rPr>
              <a:t>reutilizable</a:t>
            </a:r>
            <a:r>
              <a:rPr lang="en-US" sz="1600" dirty="0">
                <a:solidFill>
                  <a:srgbClr val="FFFFFF"/>
                </a:solidFill>
                <a:latin typeface="Calibri" pitchFamily="34" charset="0"/>
                <a:ea typeface="Calibri" pitchFamily="34" charset="-122"/>
                <a:cs typeface="Calibri" pitchFamily="34" charset="-120"/>
              </a:rPr>
              <a:t> y un time-out de 15 segundos antes de firmar.</a:t>
            </a:r>
            <a:endParaRPr lang="en-US" sz="1600" dirty="0"/>
          </a:p>
        </p:txBody>
      </p:sp>
      <p:sp>
        <p:nvSpPr>
          <p:cNvPr id="23" name="Shape 20"/>
          <p:cNvSpPr/>
          <p:nvPr/>
        </p:nvSpPr>
        <p:spPr>
          <a:xfrm>
            <a:off x="8659368" y="1874520"/>
            <a:ext cx="2194560" cy="2194560"/>
          </a:xfrm>
          <a:prstGeom prst="ellipse">
            <a:avLst/>
          </a:prstGeom>
          <a:solidFill>
            <a:srgbClr val="E8704F"/>
          </a:solidFill>
          <a:ln/>
        </p:spPr>
      </p:sp>
      <p:pic>
        <p:nvPicPr>
          <p:cNvPr id="24" name="Image 1" descr="preencoded.png"/>
          <p:cNvPicPr>
            <a:picLocks noChangeAspect="1"/>
          </p:cNvPicPr>
          <p:nvPr/>
        </p:nvPicPr>
        <p:blipFill>
          <a:blip r:embed="rId5"/>
          <a:stretch>
            <a:fillRect/>
          </a:stretch>
        </p:blipFill>
        <p:spPr>
          <a:xfrm>
            <a:off x="9208008" y="2423160"/>
            <a:ext cx="1097280" cy="1097280"/>
          </a:xfrm>
          <a:prstGeom prst="rect">
            <a:avLst/>
          </a:prstGeom>
        </p:spPr>
      </p:pic>
      <p:sp>
        <p:nvSpPr>
          <p:cNvPr id="25" name="Shape 21"/>
          <p:cNvSpPr/>
          <p:nvPr/>
        </p:nvSpPr>
        <p:spPr>
          <a:xfrm>
            <a:off x="7863840" y="4343400"/>
            <a:ext cx="3776472" cy="1828800"/>
          </a:xfrm>
          <a:prstGeom prst="roundRect">
            <a:avLst>
              <a:gd name="adj" fmla="val 5000"/>
            </a:avLst>
          </a:prstGeom>
          <a:solidFill>
            <a:srgbClr val="F3F6FA"/>
          </a:solidFill>
          <a:ln/>
        </p:spPr>
      </p:sp>
      <p:sp>
        <p:nvSpPr>
          <p:cNvPr id="26" name="Text 22"/>
          <p:cNvSpPr txBox="1"/>
          <p:nvPr/>
        </p:nvSpPr>
        <p:spPr>
          <a:xfrm>
            <a:off x="8046720" y="4434840"/>
            <a:ext cx="3429000" cy="1691640"/>
          </a:xfrm>
          <a:prstGeom prst="rect">
            <a:avLst/>
          </a:prstGeom>
          <a:noFill/>
          <a:ln/>
        </p:spPr>
        <p:txBody>
          <a:bodyPr wrap="square" lIns="0" tIns="0" rIns="0" bIns="0" rtlCol="0" anchor="t"/>
          <a:lstStyle/>
          <a:p>
            <a:pPr marL="0" indent="0">
              <a:buNone/>
            </a:pPr>
            <a:r>
              <a:rPr lang="en-US" sz="1250" b="1" dirty="0">
                <a:solidFill>
                  <a:srgbClr val="13294B"/>
                </a:solidFill>
                <a:latin typeface="Calibri" pitchFamily="34" charset="0"/>
                <a:ea typeface="Calibri" pitchFamily="34" charset="-122"/>
                <a:cs typeface="Calibri" pitchFamily="34" charset="-120"/>
              </a:rPr>
              <a:t>Lo que dice la evidencia</a:t>
            </a:r>
            <a:endParaRPr lang="en-US" sz="1400" dirty="0"/>
          </a:p>
          <a:p>
            <a:pPr marL="0" indent="0">
              <a:buNone/>
            </a:pPr>
            <a:r>
              <a:rPr lang="en-US" sz="1400" dirty="0">
                <a:solidFill>
                  <a:srgbClr val="1F2A37"/>
                </a:solidFill>
                <a:latin typeface="Calibri" pitchFamily="34" charset="0"/>
                <a:ea typeface="Calibri" pitchFamily="34" charset="-122"/>
                <a:cs typeface="Calibri" pitchFamily="34" charset="-120"/>
              </a:rPr>
              <a:t>La proporción de recetas para infecciones respiratorias que nunca requieren antibiótico aumentó conforme avanzaba la jornada.</a:t>
            </a:r>
            <a:endParaRPr lang="en-US" sz="1400" dirty="0"/>
          </a:p>
          <a:p>
            <a:pPr marL="0" indent="0">
              <a:buNone/>
            </a:pPr>
            <a:r>
              <a:rPr lang="en-US" sz="1050" i="1" dirty="0">
                <a:solidFill>
                  <a:srgbClr val="5B6B7F"/>
                </a:solidFill>
                <a:latin typeface="Calibri" pitchFamily="34" charset="0"/>
                <a:ea typeface="Calibri" pitchFamily="34" charset="-122"/>
                <a:cs typeface="Calibri" pitchFamily="34" charset="-120"/>
              </a:rPr>
              <a:t>Linder, JAMA Intern Med 2014 (citado por Wong)</a:t>
            </a:r>
            <a:endParaRPr lang="en-US" sz="1400" dirty="0"/>
          </a:p>
        </p:txBody>
      </p:sp>
      <p:sp>
        <p:nvSpPr>
          <p:cNvPr id="27"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11</a:t>
            </a:fld>
            <a:endParaRPr lang="en-US"/>
          </a:p>
        </p:txBody>
      </p:sp>
      <p:sp>
        <p:nvSpPr>
          <p:cNvPr id="29" name="CuadroTexto 28">
            <a:extLst>
              <a:ext uri="{FF2B5EF4-FFF2-40B4-BE49-F238E27FC236}">
                <a16:creationId xmlns:a16="http://schemas.microsoft.com/office/drawing/2014/main" id="{2D0288B8-9CCC-4137-8AB0-8828E5AC6605}"/>
              </a:ext>
            </a:extLst>
          </p:cNvPr>
          <p:cNvSpPr txBox="1"/>
          <p:nvPr/>
        </p:nvSpPr>
        <p:spPr>
          <a:xfrm>
            <a:off x="8524718" y="1030146"/>
            <a:ext cx="2537012" cy="646331"/>
          </a:xfrm>
          <a:prstGeom prst="rect">
            <a:avLst/>
          </a:prstGeom>
          <a:noFill/>
        </p:spPr>
        <p:txBody>
          <a:bodyPr wrap="square">
            <a:spAutoFit/>
          </a:bodyPr>
          <a:lstStyle/>
          <a:p>
            <a:pPr algn="ctr"/>
            <a:r>
              <a:rPr lang="en-US" sz="1800" b="1" dirty="0">
                <a:solidFill>
                  <a:srgbClr val="1F2A37"/>
                </a:solidFill>
                <a:latin typeface="Calibri" pitchFamily="34" charset="0"/>
                <a:ea typeface="Calibri" pitchFamily="34" charset="-122"/>
                <a:cs typeface="Calibri" pitchFamily="34" charset="-120"/>
              </a:rPr>
              <a:t>«Tome </a:t>
            </a:r>
            <a:r>
              <a:rPr lang="en-US" sz="1800" b="1" dirty="0" err="1">
                <a:solidFill>
                  <a:srgbClr val="1F2A37"/>
                </a:solidFill>
                <a:latin typeface="Calibri" pitchFamily="34" charset="0"/>
                <a:ea typeface="Calibri" pitchFamily="34" charset="-122"/>
                <a:cs typeface="Calibri" pitchFamily="34" charset="-120"/>
              </a:rPr>
              <a:t>su</a:t>
            </a:r>
            <a:r>
              <a:rPr lang="en-US" sz="1800" b="1" dirty="0">
                <a:solidFill>
                  <a:srgbClr val="1F2A37"/>
                </a:solidFill>
                <a:latin typeface="Calibri" pitchFamily="34" charset="0"/>
                <a:ea typeface="Calibri" pitchFamily="34" charset="-122"/>
                <a:cs typeface="Calibri" pitchFamily="34" charset="-120"/>
              </a:rPr>
              <a:t> </a:t>
            </a:r>
            <a:r>
              <a:rPr lang="en-US" sz="1800" b="1" dirty="0" err="1">
                <a:solidFill>
                  <a:srgbClr val="1F2A37"/>
                </a:solidFill>
                <a:latin typeface="Calibri" pitchFamily="34" charset="0"/>
                <a:ea typeface="Calibri" pitchFamily="34" charset="-122"/>
                <a:cs typeface="Calibri" pitchFamily="34" charset="-120"/>
              </a:rPr>
              <a:t>antibiótico</a:t>
            </a:r>
            <a:r>
              <a:rPr lang="en-US" b="1" dirty="0">
                <a:solidFill>
                  <a:srgbClr val="1F2A37"/>
                </a:solidFill>
                <a:latin typeface="Calibri" pitchFamily="34" charset="0"/>
                <a:ea typeface="Calibri" pitchFamily="34" charset="-122"/>
                <a:cs typeface="Calibri" pitchFamily="34" charset="-120"/>
              </a:rPr>
              <a:t>,</a:t>
            </a:r>
          </a:p>
          <a:p>
            <a:pPr algn="ctr"/>
            <a:r>
              <a:rPr lang="en-US" b="1" dirty="0">
                <a:solidFill>
                  <a:srgbClr val="1F2A37"/>
                </a:solidFill>
                <a:latin typeface="Calibri" pitchFamily="34" charset="0"/>
                <a:ea typeface="Calibri" pitchFamily="34" charset="-122"/>
                <a:cs typeface="Calibri" pitchFamily="34" charset="-120"/>
              </a:rPr>
              <a:t>¡</a:t>
            </a:r>
            <a:r>
              <a:rPr lang="en-US" sz="1800" b="1" dirty="0">
                <a:solidFill>
                  <a:srgbClr val="1F2A37"/>
                </a:solidFill>
                <a:latin typeface="Calibri" pitchFamily="34" charset="0"/>
                <a:ea typeface="Calibri" pitchFamily="34" charset="-122"/>
                <a:cs typeface="Calibri" pitchFamily="34" charset="-120"/>
              </a:rPr>
              <a:t>El que </a:t>
            </a:r>
            <a:r>
              <a:rPr lang="en-US" sz="1800" b="1" dirty="0" err="1">
                <a:solidFill>
                  <a:srgbClr val="1F2A37"/>
                </a:solidFill>
                <a:latin typeface="Calibri" pitchFamily="34" charset="0"/>
                <a:ea typeface="Calibri" pitchFamily="34" charset="-122"/>
                <a:cs typeface="Calibri" pitchFamily="34" charset="-120"/>
              </a:rPr>
              <a:t>sigue</a:t>
            </a:r>
            <a:r>
              <a:rPr lang="en-US" sz="1800" b="1" dirty="0">
                <a:solidFill>
                  <a:srgbClr val="1F2A37"/>
                </a:solidFill>
                <a:latin typeface="Calibri" pitchFamily="34" charset="0"/>
                <a:ea typeface="Calibri" pitchFamily="34" charset="-122"/>
                <a:cs typeface="Calibri" pitchFamily="34" charset="-120"/>
              </a:rPr>
              <a:t>!» </a:t>
            </a:r>
            <a:endParaRPr lang="es-MX"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4" name="Shape 2"/>
          <p:cNvSpPr/>
          <p:nvPr/>
        </p:nvSpPr>
        <p:spPr>
          <a:xfrm>
            <a:off x="9582912" y="448056"/>
            <a:ext cx="137160" cy="137160"/>
          </a:xfrm>
          <a:prstGeom prst="ellipse">
            <a:avLst/>
          </a:prstGeom>
          <a:solidFill>
            <a:srgbClr val="9FB3C8"/>
          </a:solidFill>
          <a:ln/>
        </p:spPr>
      </p:sp>
      <p:sp>
        <p:nvSpPr>
          <p:cNvPr id="5" name="Shape 3"/>
          <p:cNvSpPr/>
          <p:nvPr/>
        </p:nvSpPr>
        <p:spPr>
          <a:xfrm>
            <a:off x="9793224" y="448056"/>
            <a:ext cx="137160" cy="137160"/>
          </a:xfrm>
          <a:prstGeom prst="ellipse">
            <a:avLst/>
          </a:prstGeom>
          <a:solidFill>
            <a:srgbClr val="9FB3C8"/>
          </a:solidFill>
          <a:ln/>
        </p:spPr>
      </p:sp>
      <p:sp>
        <p:nvSpPr>
          <p:cNvPr id="6" name="Shape 4"/>
          <p:cNvSpPr/>
          <p:nvPr/>
        </p:nvSpPr>
        <p:spPr>
          <a:xfrm>
            <a:off x="10003536" y="448056"/>
            <a:ext cx="137160" cy="137160"/>
          </a:xfrm>
          <a:prstGeom prst="ellipse">
            <a:avLst/>
          </a:prstGeom>
          <a:solidFill>
            <a:srgbClr val="9FB3C8"/>
          </a:solidFill>
          <a:ln/>
        </p:spPr>
      </p:sp>
      <p:sp>
        <p:nvSpPr>
          <p:cNvPr id="7" name="Shape 5"/>
          <p:cNvSpPr/>
          <p:nvPr/>
        </p:nvSpPr>
        <p:spPr>
          <a:xfrm>
            <a:off x="10213848" y="448056"/>
            <a:ext cx="137160" cy="137160"/>
          </a:xfrm>
          <a:prstGeom prst="ellipse">
            <a:avLst/>
          </a:prstGeom>
          <a:solidFill>
            <a:srgbClr val="F5A623"/>
          </a:solidFill>
          <a:ln/>
        </p:spPr>
      </p:sp>
      <p:sp>
        <p:nvSpPr>
          <p:cNvPr id="8" name="Shape 6"/>
          <p:cNvSpPr/>
          <p:nvPr/>
        </p:nvSpPr>
        <p:spPr>
          <a:xfrm>
            <a:off x="10424160" y="448056"/>
            <a:ext cx="137160" cy="137160"/>
          </a:xfrm>
          <a:prstGeom prst="ellipse">
            <a:avLst/>
          </a:prstGeom>
          <a:solidFill>
            <a:srgbClr val="D5DEE8"/>
          </a:solidFill>
          <a:ln/>
        </p:spPr>
      </p:sp>
      <p:sp>
        <p:nvSpPr>
          <p:cNvPr id="9" name="Shape 7"/>
          <p:cNvSpPr/>
          <p:nvPr/>
        </p:nvSpPr>
        <p:spPr>
          <a:xfrm>
            <a:off x="10634472" y="448056"/>
            <a:ext cx="137160" cy="137160"/>
          </a:xfrm>
          <a:prstGeom prst="ellipse">
            <a:avLst/>
          </a:prstGeom>
          <a:solidFill>
            <a:srgbClr val="D5DEE8"/>
          </a:solidFill>
          <a:ln/>
        </p:spPr>
      </p:sp>
      <p:sp>
        <p:nvSpPr>
          <p:cNvPr id="10" name="Shape 8"/>
          <p:cNvSpPr/>
          <p:nvPr/>
        </p:nvSpPr>
        <p:spPr>
          <a:xfrm>
            <a:off x="10844784" y="448056"/>
            <a:ext cx="137160" cy="137160"/>
          </a:xfrm>
          <a:prstGeom prst="ellipse">
            <a:avLst/>
          </a:prstGeom>
          <a:solidFill>
            <a:srgbClr val="D5DEE8"/>
          </a:solidFill>
          <a:ln/>
        </p:spPr>
      </p:sp>
      <p:sp>
        <p:nvSpPr>
          <p:cNvPr id="11" name="Shape 9"/>
          <p:cNvSpPr/>
          <p:nvPr/>
        </p:nvSpPr>
        <p:spPr>
          <a:xfrm>
            <a:off x="11055096" y="448056"/>
            <a:ext cx="137160" cy="137160"/>
          </a:xfrm>
          <a:prstGeom prst="ellipse">
            <a:avLst/>
          </a:prstGeom>
          <a:solidFill>
            <a:srgbClr val="D5DEE8"/>
          </a:solidFill>
          <a:ln/>
        </p:spPr>
      </p:sp>
      <p:sp>
        <p:nvSpPr>
          <p:cNvPr id="12" name="Shape 10"/>
          <p:cNvSpPr/>
          <p:nvPr/>
        </p:nvSpPr>
        <p:spPr>
          <a:xfrm>
            <a:off x="11265408" y="448056"/>
            <a:ext cx="137160" cy="137160"/>
          </a:xfrm>
          <a:prstGeom prst="ellipse">
            <a:avLst/>
          </a:prstGeom>
          <a:solidFill>
            <a:srgbClr val="D5DEE8"/>
          </a:solidFill>
          <a:ln/>
        </p:spPr>
      </p:sp>
      <p:sp>
        <p:nvSpPr>
          <p:cNvPr id="13" name="Shape 11"/>
          <p:cNvSpPr/>
          <p:nvPr/>
        </p:nvSpPr>
        <p:spPr>
          <a:xfrm>
            <a:off x="11475720" y="448056"/>
            <a:ext cx="137160" cy="137160"/>
          </a:xfrm>
          <a:prstGeom prst="ellipse">
            <a:avLst/>
          </a:prstGeom>
          <a:solidFill>
            <a:srgbClr val="D5DEE8"/>
          </a:solidFill>
          <a:ln/>
        </p:spPr>
      </p:sp>
      <p:sp>
        <p:nvSpPr>
          <p:cNvPr id="14" name="Text 12"/>
          <p:cNvSpPr txBox="1"/>
          <p:nvPr/>
        </p:nvSpPr>
        <p:spPr>
          <a:xfrm>
            <a:off x="548640" y="713232"/>
            <a:ext cx="11091672" cy="640080"/>
          </a:xfrm>
          <a:prstGeom prst="rect">
            <a:avLst/>
          </a:prstGeom>
          <a:noFill/>
          <a:ln/>
        </p:spPr>
        <p:txBody>
          <a:bodyPr wrap="square" lIns="0" tIns="0" rIns="0" bIns="0" rtlCol="0" anchor="ctr"/>
          <a:lstStyle/>
          <a:p>
            <a:pPr marL="0" indent="0">
              <a:buNone/>
            </a:pPr>
            <a:r>
              <a:rPr lang="en-US" sz="3200" b="1" dirty="0">
                <a:solidFill>
                  <a:srgbClr val="13294B"/>
                </a:solidFill>
                <a:latin typeface="Arial" pitchFamily="34" charset="0"/>
                <a:ea typeface="Arial" pitchFamily="34" charset="-122"/>
                <a:cs typeface="Arial" pitchFamily="34" charset="-120"/>
              </a:rPr>
              <a:t>Aversión a la pérdida</a:t>
            </a:r>
            <a:endParaRPr lang="en-US" sz="3200" dirty="0"/>
          </a:p>
        </p:txBody>
      </p:sp>
      <p:sp>
        <p:nvSpPr>
          <p:cNvPr id="15" name="Text 13"/>
          <p:cNvSpPr txBox="1"/>
          <p:nvPr/>
        </p:nvSpPr>
        <p:spPr>
          <a:xfrm>
            <a:off x="548640" y="1325880"/>
            <a:ext cx="7315200" cy="365760"/>
          </a:xfrm>
          <a:prstGeom prst="rect">
            <a:avLst/>
          </a:prstGeom>
          <a:noFill/>
          <a:ln/>
        </p:spPr>
        <p:txBody>
          <a:bodyPr wrap="square" lIns="0" tIns="0" rIns="0" bIns="0" rtlCol="0" anchor="t"/>
          <a:lstStyle/>
          <a:p>
            <a:pPr marL="0" indent="0">
              <a:buNone/>
            </a:pPr>
            <a:r>
              <a:rPr lang="en-US" sz="1600" i="1" dirty="0">
                <a:solidFill>
                  <a:srgbClr val="5B6B7F"/>
                </a:solidFill>
                <a:latin typeface="Calibri" pitchFamily="34" charset="0"/>
                <a:ea typeface="Calibri" pitchFamily="34" charset="-122"/>
                <a:cs typeface="Calibri" pitchFamily="34" charset="-120"/>
              </a:rPr>
              <a:t>Loss aversion</a:t>
            </a:r>
            <a:endParaRPr lang="en-US" sz="1600" dirty="0"/>
          </a:p>
        </p:txBody>
      </p:sp>
      <p:sp>
        <p:nvSpPr>
          <p:cNvPr id="16" name="Shape 14"/>
          <p:cNvSpPr/>
          <p:nvPr/>
        </p:nvSpPr>
        <p:spPr>
          <a:xfrm>
            <a:off x="548640" y="1874520"/>
            <a:ext cx="6949440" cy="1691640"/>
          </a:xfrm>
          <a:prstGeom prst="roundRect">
            <a:avLst>
              <a:gd name="adj" fmla="val 5405"/>
            </a:avLst>
          </a:prstGeom>
          <a:solidFill>
            <a:srgbClr val="F3F6FA"/>
          </a:solidFill>
          <a:ln/>
        </p:spPr>
      </p:sp>
      <p:sp>
        <p:nvSpPr>
          <p:cNvPr id="17" name="Text 15"/>
          <p:cNvSpPr txBox="1"/>
          <p:nvPr/>
        </p:nvSpPr>
        <p:spPr>
          <a:xfrm>
            <a:off x="777240" y="2011680"/>
            <a:ext cx="6492240" cy="1463040"/>
          </a:xfrm>
          <a:prstGeom prst="rect">
            <a:avLst/>
          </a:prstGeom>
          <a:noFill/>
          <a:ln/>
        </p:spPr>
        <p:txBody>
          <a:bodyPr wrap="square" lIns="0" tIns="0" rIns="0" bIns="0" rtlCol="0" anchor="t"/>
          <a:lstStyle/>
          <a:p>
            <a:pPr marL="0" indent="0">
              <a:buNone/>
            </a:pPr>
            <a:r>
              <a:rPr lang="en-US" sz="1300" b="1" dirty="0">
                <a:solidFill>
                  <a:srgbClr val="13294B"/>
                </a:solidFill>
                <a:latin typeface="Calibri" pitchFamily="34" charset="0"/>
                <a:ea typeface="Calibri" pitchFamily="34" charset="-122"/>
                <a:cs typeface="Calibri" pitchFamily="34" charset="-120"/>
              </a:rPr>
              <a:t>Qué es</a:t>
            </a:r>
            <a:endParaRPr lang="en-US" sz="1700" dirty="0"/>
          </a:p>
          <a:p>
            <a:pPr marL="0" indent="0">
              <a:buNone/>
            </a:pPr>
            <a:r>
              <a:rPr lang="es-ES" sz="1700" dirty="0">
                <a:solidFill>
                  <a:srgbClr val="1F2A37"/>
                </a:solidFill>
                <a:latin typeface="Calibri" pitchFamily="34" charset="0"/>
                <a:ea typeface="Calibri" pitchFamily="34" charset="-122"/>
                <a:cs typeface="Calibri" pitchFamily="34" charset="-120"/>
              </a:rPr>
              <a:t>El daño por omisión puede sentirse mayor que el daño de un tratamiento innecesario.</a:t>
            </a:r>
          </a:p>
          <a:p>
            <a:pPr marL="0" indent="0">
              <a:buNone/>
            </a:pPr>
            <a:r>
              <a:rPr lang="en-US" sz="1700" dirty="0">
                <a:solidFill>
                  <a:srgbClr val="1F2A37"/>
                </a:solidFill>
                <a:latin typeface="Calibri" pitchFamily="34" charset="0"/>
                <a:ea typeface="Calibri" pitchFamily="34" charset="-122"/>
                <a:cs typeface="Calibri" pitchFamily="34" charset="-120"/>
              </a:rPr>
              <a:t> </a:t>
            </a:r>
          </a:p>
          <a:p>
            <a:pPr marL="0" indent="0">
              <a:buNone/>
            </a:pPr>
            <a:r>
              <a:rPr lang="en-US" sz="1700" dirty="0">
                <a:solidFill>
                  <a:srgbClr val="1F2A37"/>
                </a:solidFill>
                <a:latin typeface="Calibri" pitchFamily="34" charset="0"/>
                <a:ea typeface="Calibri" pitchFamily="34" charset="-122"/>
                <a:cs typeface="Calibri" pitchFamily="34" charset="-120"/>
              </a:rPr>
              <a:t>Para no «omitir» un diagnóstico grave, se recetan antibióticos innecesarios o de amplio espectro.</a:t>
            </a:r>
            <a:endParaRPr lang="en-US" sz="1700" dirty="0"/>
          </a:p>
        </p:txBody>
      </p:sp>
      <p:sp>
        <p:nvSpPr>
          <p:cNvPr id="18" name="Shape 16"/>
          <p:cNvSpPr/>
          <p:nvPr/>
        </p:nvSpPr>
        <p:spPr>
          <a:xfrm>
            <a:off x="548640" y="3730752"/>
            <a:ext cx="6949440" cy="1143000"/>
          </a:xfrm>
          <a:prstGeom prst="roundRect">
            <a:avLst>
              <a:gd name="adj" fmla="val 8000"/>
            </a:avLst>
          </a:prstGeom>
          <a:solidFill>
            <a:srgbClr val="FFFFFF"/>
          </a:solidFill>
          <a:ln w="12700">
            <a:solidFill>
              <a:srgbClr val="D5DEE8"/>
            </a:solidFill>
            <a:prstDash val="solid"/>
          </a:ln>
        </p:spPr>
      </p:sp>
      <p:pic>
        <p:nvPicPr>
          <p:cNvPr id="19" name="Image 0" descr="preencoded.png"/>
          <p:cNvPicPr>
            <a:picLocks noChangeAspect="1"/>
          </p:cNvPicPr>
          <p:nvPr/>
        </p:nvPicPr>
        <p:blipFill>
          <a:blip r:embed="rId4"/>
          <a:stretch>
            <a:fillRect/>
          </a:stretch>
        </p:blipFill>
        <p:spPr>
          <a:xfrm>
            <a:off x="777240" y="3931920"/>
            <a:ext cx="365760" cy="365760"/>
          </a:xfrm>
          <a:prstGeom prst="rect">
            <a:avLst/>
          </a:prstGeom>
        </p:spPr>
      </p:pic>
      <p:sp>
        <p:nvSpPr>
          <p:cNvPr id="20" name="Text 17"/>
          <p:cNvSpPr txBox="1"/>
          <p:nvPr/>
        </p:nvSpPr>
        <p:spPr>
          <a:xfrm>
            <a:off x="1325880" y="3840480"/>
            <a:ext cx="5989320" cy="960120"/>
          </a:xfrm>
          <a:prstGeom prst="rect">
            <a:avLst/>
          </a:prstGeom>
          <a:noFill/>
          <a:ln/>
        </p:spPr>
        <p:txBody>
          <a:bodyPr wrap="square" lIns="0" tIns="0" rIns="0" bIns="0" rtlCol="0" anchor="t"/>
          <a:lstStyle/>
          <a:p>
            <a:pPr marL="0" indent="0">
              <a:buNone/>
            </a:pPr>
            <a:r>
              <a:rPr lang="en-US" sz="1300" b="1" i="1" dirty="0">
                <a:solidFill>
                  <a:srgbClr val="13294B"/>
                </a:solidFill>
                <a:latin typeface="Calibri" pitchFamily="34" charset="0"/>
                <a:ea typeface="Calibri" pitchFamily="34" charset="-122"/>
                <a:cs typeface="Calibri" pitchFamily="34" charset="-120"/>
              </a:rPr>
              <a:t>En la consulta</a:t>
            </a:r>
            <a:endParaRPr lang="en-US" sz="1600" dirty="0"/>
          </a:p>
          <a:p>
            <a:pPr marL="0" indent="0">
              <a:buNone/>
            </a:pPr>
            <a:r>
              <a:rPr lang="en-US" sz="1600" i="1" dirty="0">
                <a:solidFill>
                  <a:srgbClr val="1F2A37"/>
                </a:solidFill>
                <a:latin typeface="Calibri" pitchFamily="34" charset="0"/>
                <a:ea typeface="Calibri" pitchFamily="34" charset="-122"/>
                <a:cs typeface="Calibri" pitchFamily="34" charset="-120"/>
              </a:rPr>
              <a:t>«</a:t>
            </a:r>
            <a:r>
              <a:rPr lang="en-US" sz="1600" i="1" dirty="0" err="1">
                <a:solidFill>
                  <a:srgbClr val="1F2A37"/>
                </a:solidFill>
                <a:latin typeface="Calibri" pitchFamily="34" charset="0"/>
                <a:ea typeface="Calibri" pitchFamily="34" charset="-122"/>
                <a:cs typeface="Calibri" pitchFamily="34" charset="-120"/>
              </a:rPr>
              <a:t>Mejor</a:t>
            </a:r>
            <a:r>
              <a:rPr lang="en-US" sz="1600" i="1" dirty="0">
                <a:solidFill>
                  <a:srgbClr val="1F2A37"/>
                </a:solidFill>
                <a:latin typeface="Calibri" pitchFamily="34" charset="0"/>
                <a:ea typeface="Calibri" pitchFamily="34" charset="-122"/>
                <a:cs typeface="Calibri" pitchFamily="34" charset="-120"/>
              </a:rPr>
              <a:t> </a:t>
            </a:r>
            <a:r>
              <a:rPr lang="en-US" sz="1600" i="1" dirty="0" err="1">
                <a:solidFill>
                  <a:srgbClr val="1F2A37"/>
                </a:solidFill>
                <a:latin typeface="Calibri" pitchFamily="34" charset="0"/>
                <a:ea typeface="Calibri" pitchFamily="34" charset="-122"/>
                <a:cs typeface="Calibri" pitchFamily="34" charset="-120"/>
              </a:rPr>
              <a:t>Cefixima</a:t>
            </a:r>
            <a:r>
              <a:rPr lang="en-US" sz="1600" i="1" dirty="0">
                <a:solidFill>
                  <a:srgbClr val="1F2A37"/>
                </a:solidFill>
                <a:latin typeface="Calibri" pitchFamily="34" charset="0"/>
                <a:ea typeface="Calibri" pitchFamily="34" charset="-122"/>
                <a:cs typeface="Calibri" pitchFamily="34" charset="-120"/>
              </a:rPr>
              <a:t> que </a:t>
            </a:r>
            <a:r>
              <a:rPr lang="en-US" sz="1600" i="1" dirty="0" err="1">
                <a:solidFill>
                  <a:srgbClr val="1F2A37"/>
                </a:solidFill>
                <a:latin typeface="Calibri" pitchFamily="34" charset="0"/>
                <a:ea typeface="Calibri" pitchFamily="34" charset="-122"/>
                <a:cs typeface="Calibri" pitchFamily="34" charset="-120"/>
              </a:rPr>
              <a:t>amoxicilina</a:t>
            </a:r>
            <a:r>
              <a:rPr lang="en-US" sz="1600" i="1" dirty="0">
                <a:solidFill>
                  <a:srgbClr val="1F2A37"/>
                </a:solidFill>
                <a:latin typeface="Calibri" pitchFamily="34" charset="0"/>
                <a:ea typeface="Calibri" pitchFamily="34" charset="-122"/>
                <a:cs typeface="Calibri" pitchFamily="34" charset="-120"/>
              </a:rPr>
              <a:t>, para no fallar».</a:t>
            </a:r>
            <a:endParaRPr lang="en-US" sz="1600" dirty="0"/>
          </a:p>
        </p:txBody>
      </p:sp>
      <p:sp>
        <p:nvSpPr>
          <p:cNvPr id="21" name="Shape 18"/>
          <p:cNvSpPr/>
          <p:nvPr/>
        </p:nvSpPr>
        <p:spPr>
          <a:xfrm>
            <a:off x="548640" y="5029200"/>
            <a:ext cx="6949440" cy="1143000"/>
          </a:xfrm>
          <a:prstGeom prst="roundRect">
            <a:avLst>
              <a:gd name="adj" fmla="val 8000"/>
            </a:avLst>
          </a:prstGeom>
          <a:solidFill>
            <a:srgbClr val="13294B"/>
          </a:solidFill>
          <a:ln/>
        </p:spPr>
      </p:sp>
      <p:sp>
        <p:nvSpPr>
          <p:cNvPr id="22" name="Text 19"/>
          <p:cNvSpPr txBox="1"/>
          <p:nvPr/>
        </p:nvSpPr>
        <p:spPr>
          <a:xfrm>
            <a:off x="777240" y="5120640"/>
            <a:ext cx="6492240" cy="987552"/>
          </a:xfrm>
          <a:prstGeom prst="rect">
            <a:avLst/>
          </a:prstGeom>
          <a:noFill/>
          <a:ln/>
        </p:spPr>
        <p:txBody>
          <a:bodyPr wrap="square" lIns="0" tIns="0" rIns="0" bIns="0" rtlCol="0" anchor="t"/>
          <a:lstStyle/>
          <a:p>
            <a:pPr marL="0" indent="0">
              <a:buNone/>
            </a:pPr>
            <a:r>
              <a:rPr lang="en-US" sz="1300" b="1" dirty="0">
                <a:solidFill>
                  <a:srgbClr val="F5A623"/>
                </a:solidFill>
                <a:latin typeface="Calibri" pitchFamily="34" charset="0"/>
                <a:ea typeface="Calibri" pitchFamily="34" charset="-122"/>
                <a:cs typeface="Calibri" pitchFamily="34" charset="-120"/>
              </a:rPr>
              <a:t>Antídoto</a:t>
            </a:r>
            <a:endParaRPr lang="en-US" sz="1600" dirty="0"/>
          </a:p>
          <a:p>
            <a:pPr marL="0" indent="0">
              <a:buNone/>
            </a:pPr>
            <a:r>
              <a:rPr lang="en-US" sz="1600" dirty="0">
                <a:solidFill>
                  <a:srgbClr val="FFFFFF"/>
                </a:solidFill>
                <a:latin typeface="Calibri" pitchFamily="34" charset="0"/>
                <a:ea typeface="Calibri" pitchFamily="34" charset="-122"/>
                <a:cs typeface="Calibri" pitchFamily="34" charset="-120"/>
              </a:rPr>
              <a:t>Estimar el </a:t>
            </a:r>
            <a:r>
              <a:rPr lang="en-US" sz="1600" dirty="0" err="1">
                <a:solidFill>
                  <a:srgbClr val="FFFFFF"/>
                </a:solidFill>
                <a:latin typeface="Calibri" pitchFamily="34" charset="0"/>
                <a:ea typeface="Calibri" pitchFamily="34" charset="-122"/>
                <a:cs typeface="Calibri" pitchFamily="34" charset="-120"/>
              </a:rPr>
              <a:t>riesgo</a:t>
            </a:r>
            <a:r>
              <a:rPr lang="en-US" sz="1600" dirty="0">
                <a:solidFill>
                  <a:srgbClr val="FFFFFF"/>
                </a:solidFill>
                <a:latin typeface="Calibri" pitchFamily="34" charset="0"/>
                <a:ea typeface="Calibri" pitchFamily="34" charset="-122"/>
                <a:cs typeface="Calibri" pitchFamily="34" charset="-120"/>
              </a:rPr>
              <a:t> real, no con el peor escenario </a:t>
            </a:r>
            <a:r>
              <a:rPr lang="en-US" sz="1600" dirty="0" err="1">
                <a:solidFill>
                  <a:srgbClr val="FFFFFF"/>
                </a:solidFill>
                <a:latin typeface="Calibri" pitchFamily="34" charset="0"/>
                <a:ea typeface="Calibri" pitchFamily="34" charset="-122"/>
                <a:cs typeface="Calibri" pitchFamily="34" charset="-120"/>
              </a:rPr>
              <a:t>imaginado</a:t>
            </a:r>
            <a:r>
              <a:rPr lang="en-US" sz="1600" dirty="0">
                <a:solidFill>
                  <a:srgbClr val="FFFFFF"/>
                </a:solidFill>
                <a:latin typeface="Calibri" pitchFamily="34" charset="0"/>
                <a:ea typeface="Calibri" pitchFamily="34" charset="-122"/>
                <a:cs typeface="Calibri" pitchFamily="34" charset="-120"/>
              </a:rPr>
              <a:t>.</a:t>
            </a:r>
          </a:p>
          <a:p>
            <a:pPr marL="0" indent="0">
              <a:buNone/>
            </a:pPr>
            <a:r>
              <a:rPr lang="es-ES" sz="1600" dirty="0">
                <a:solidFill>
                  <a:srgbClr val="FFFFFF"/>
                </a:solidFill>
                <a:latin typeface="Calibri" pitchFamily="34" charset="0"/>
                <a:ea typeface="Calibri" pitchFamily="34" charset="-122"/>
                <a:cs typeface="Calibri" pitchFamily="34" charset="-120"/>
              </a:rPr>
              <a:t>justificar el beneficio esperado del antibiótico</a:t>
            </a:r>
            <a:r>
              <a:rPr lang="en-US" sz="1600" dirty="0">
                <a:solidFill>
                  <a:srgbClr val="FFFFFF"/>
                </a:solidFill>
                <a:latin typeface="Calibri" pitchFamily="34" charset="0"/>
                <a:ea typeface="Calibri" pitchFamily="34" charset="-122"/>
                <a:cs typeface="Calibri" pitchFamily="34" charset="-120"/>
              </a:rPr>
              <a:t> </a:t>
            </a:r>
            <a:endParaRPr lang="en-US" sz="1600" dirty="0"/>
          </a:p>
        </p:txBody>
      </p:sp>
      <p:sp>
        <p:nvSpPr>
          <p:cNvPr id="23" name="Shape 20"/>
          <p:cNvSpPr/>
          <p:nvPr/>
        </p:nvSpPr>
        <p:spPr>
          <a:xfrm>
            <a:off x="8659368" y="1874520"/>
            <a:ext cx="2194560" cy="2194560"/>
          </a:xfrm>
          <a:prstGeom prst="ellipse">
            <a:avLst/>
          </a:prstGeom>
          <a:solidFill>
            <a:srgbClr val="5B6B7F"/>
          </a:solidFill>
          <a:ln/>
        </p:spPr>
      </p:sp>
      <p:pic>
        <p:nvPicPr>
          <p:cNvPr id="24" name="Image 1" descr="preencoded.png"/>
          <p:cNvPicPr>
            <a:picLocks noChangeAspect="1"/>
          </p:cNvPicPr>
          <p:nvPr/>
        </p:nvPicPr>
        <p:blipFill>
          <a:blip r:embed="rId5"/>
          <a:stretch>
            <a:fillRect/>
          </a:stretch>
        </p:blipFill>
        <p:spPr>
          <a:xfrm>
            <a:off x="9208008" y="2423160"/>
            <a:ext cx="1097280" cy="1097280"/>
          </a:xfrm>
          <a:prstGeom prst="rect">
            <a:avLst/>
          </a:prstGeom>
        </p:spPr>
      </p:pic>
      <p:sp>
        <p:nvSpPr>
          <p:cNvPr id="25" name="Shape 21"/>
          <p:cNvSpPr/>
          <p:nvPr/>
        </p:nvSpPr>
        <p:spPr>
          <a:xfrm>
            <a:off x="7863840" y="4343400"/>
            <a:ext cx="3776472" cy="1828800"/>
          </a:xfrm>
          <a:prstGeom prst="roundRect">
            <a:avLst>
              <a:gd name="adj" fmla="val 5000"/>
            </a:avLst>
          </a:prstGeom>
          <a:solidFill>
            <a:srgbClr val="F3F6FA"/>
          </a:solidFill>
          <a:ln/>
        </p:spPr>
      </p:sp>
      <p:sp>
        <p:nvSpPr>
          <p:cNvPr id="26" name="Text 22"/>
          <p:cNvSpPr txBox="1"/>
          <p:nvPr/>
        </p:nvSpPr>
        <p:spPr>
          <a:xfrm>
            <a:off x="8046720" y="4434840"/>
            <a:ext cx="3429000" cy="1691640"/>
          </a:xfrm>
          <a:prstGeom prst="rect">
            <a:avLst/>
          </a:prstGeom>
          <a:noFill/>
          <a:ln/>
        </p:spPr>
        <p:txBody>
          <a:bodyPr wrap="square" lIns="0" tIns="0" rIns="0" bIns="0" rtlCol="0" anchor="t"/>
          <a:lstStyle/>
          <a:p>
            <a:pPr marL="0" indent="0">
              <a:buNone/>
            </a:pPr>
            <a:r>
              <a:rPr lang="en-US" sz="1250" b="1" dirty="0">
                <a:solidFill>
                  <a:srgbClr val="13294B"/>
                </a:solidFill>
                <a:latin typeface="Calibri" pitchFamily="34" charset="0"/>
                <a:ea typeface="Calibri" pitchFamily="34" charset="-122"/>
                <a:cs typeface="Calibri" pitchFamily="34" charset="-120"/>
              </a:rPr>
              <a:t>Lo que dice la evidencia</a:t>
            </a:r>
            <a:endParaRPr lang="en-US" sz="1400" dirty="0"/>
          </a:p>
          <a:p>
            <a:pPr marL="0" indent="0">
              <a:buNone/>
            </a:pPr>
            <a:r>
              <a:rPr lang="en-US" sz="1400" dirty="0">
                <a:solidFill>
                  <a:srgbClr val="1F2A37"/>
                </a:solidFill>
                <a:latin typeface="Calibri" pitchFamily="34" charset="0"/>
                <a:ea typeface="Calibri" pitchFamily="34" charset="-122"/>
                <a:cs typeface="Calibri" pitchFamily="34" charset="-120"/>
              </a:rPr>
              <a:t>Los </a:t>
            </a:r>
            <a:r>
              <a:rPr lang="en-US" sz="1400" dirty="0" err="1">
                <a:solidFill>
                  <a:srgbClr val="1F2A37"/>
                </a:solidFill>
                <a:latin typeface="Calibri" pitchFamily="34" charset="0"/>
                <a:ea typeface="Calibri" pitchFamily="34" charset="-122"/>
                <a:cs typeface="Calibri" pitchFamily="34" charset="-120"/>
              </a:rPr>
              <a:t>médicos</a:t>
            </a:r>
            <a:r>
              <a:rPr lang="en-US" sz="1400" dirty="0">
                <a:solidFill>
                  <a:srgbClr val="1F2A37"/>
                </a:solidFill>
                <a:latin typeface="Calibri" pitchFamily="34" charset="0"/>
                <a:ea typeface="Calibri" pitchFamily="34" charset="-122"/>
                <a:cs typeface="Calibri" pitchFamily="34" charset="-120"/>
              </a:rPr>
              <a:t> estimaron 80% de probabilidad de IVU y 95% de neumonía en escenarios cuya probabilidad real era 0% y 55%.</a:t>
            </a:r>
            <a:endParaRPr lang="en-US" sz="1400" dirty="0"/>
          </a:p>
          <a:p>
            <a:pPr marL="0" indent="0">
              <a:buNone/>
            </a:pPr>
            <a:r>
              <a:rPr lang="en-US" sz="1050" i="1" dirty="0">
                <a:solidFill>
                  <a:srgbClr val="5B6B7F"/>
                </a:solidFill>
                <a:latin typeface="Calibri" pitchFamily="34" charset="0"/>
                <a:ea typeface="Calibri" pitchFamily="34" charset="-122"/>
                <a:cs typeface="Calibri" pitchFamily="34" charset="-120"/>
              </a:rPr>
              <a:t>Wong, BC Med J 2025</a:t>
            </a:r>
            <a:endParaRPr lang="en-US" sz="1400" dirty="0"/>
          </a:p>
        </p:txBody>
      </p:sp>
      <p:sp>
        <p:nvSpPr>
          <p:cNvPr id="27"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12</a:t>
            </a:fld>
            <a:endParaRPr lang="en-US"/>
          </a:p>
        </p:txBody>
      </p:sp>
      <p:sp>
        <p:nvSpPr>
          <p:cNvPr id="29" name="CuadroTexto 28">
            <a:extLst>
              <a:ext uri="{FF2B5EF4-FFF2-40B4-BE49-F238E27FC236}">
                <a16:creationId xmlns:a16="http://schemas.microsoft.com/office/drawing/2014/main" id="{796E8952-F626-4D95-9263-A4DB513E95DE}"/>
              </a:ext>
            </a:extLst>
          </p:cNvPr>
          <p:cNvSpPr txBox="1"/>
          <p:nvPr/>
        </p:nvSpPr>
        <p:spPr>
          <a:xfrm>
            <a:off x="8517995" y="1325880"/>
            <a:ext cx="2375647" cy="369332"/>
          </a:xfrm>
          <a:prstGeom prst="rect">
            <a:avLst/>
          </a:prstGeom>
          <a:noFill/>
        </p:spPr>
        <p:txBody>
          <a:bodyPr wrap="square">
            <a:spAutoFit/>
          </a:bodyPr>
          <a:lstStyle/>
          <a:p>
            <a:pPr algn="ctr"/>
            <a:r>
              <a:rPr lang="en-US" sz="1800" b="1" dirty="0">
                <a:solidFill>
                  <a:srgbClr val="1F2A37"/>
                </a:solidFill>
                <a:latin typeface="Calibri" pitchFamily="34" charset="0"/>
                <a:ea typeface="Calibri" pitchFamily="34" charset="-122"/>
                <a:cs typeface="Calibri" pitchFamily="34" charset="-120"/>
              </a:rPr>
              <a:t>«</a:t>
            </a:r>
            <a:r>
              <a:rPr lang="en-US" b="1" dirty="0">
                <a:solidFill>
                  <a:srgbClr val="1F2A37"/>
                </a:solidFill>
                <a:latin typeface="Calibri" pitchFamily="34" charset="0"/>
                <a:ea typeface="Calibri" pitchFamily="34" charset="-122"/>
                <a:cs typeface="Calibri" pitchFamily="34" charset="-120"/>
              </a:rPr>
              <a:t>No </a:t>
            </a:r>
            <a:r>
              <a:rPr lang="en-US" b="1" dirty="0" err="1">
                <a:solidFill>
                  <a:srgbClr val="1F2A37"/>
                </a:solidFill>
                <a:latin typeface="Calibri" pitchFamily="34" charset="0"/>
                <a:ea typeface="Calibri" pitchFamily="34" charset="-122"/>
                <a:cs typeface="Calibri" pitchFamily="34" charset="-120"/>
              </a:rPr>
              <a:t>vaya</a:t>
            </a:r>
            <a:r>
              <a:rPr lang="en-US" b="1" dirty="0">
                <a:solidFill>
                  <a:srgbClr val="1F2A37"/>
                </a:solidFill>
                <a:latin typeface="Calibri" pitchFamily="34" charset="0"/>
                <a:ea typeface="Calibri" pitchFamily="34" charset="-122"/>
                <a:cs typeface="Calibri" pitchFamily="34" charset="-120"/>
              </a:rPr>
              <a:t> </a:t>
            </a:r>
            <a:r>
              <a:rPr lang="en-US" b="1" dirty="0" err="1">
                <a:solidFill>
                  <a:srgbClr val="1F2A37"/>
                </a:solidFill>
                <a:latin typeface="Calibri" pitchFamily="34" charset="0"/>
                <a:ea typeface="Calibri" pitchFamily="34" charset="-122"/>
                <a:cs typeface="Calibri" pitchFamily="34" charset="-120"/>
              </a:rPr>
              <a:t>siendo</a:t>
            </a:r>
            <a:r>
              <a:rPr lang="en-US" b="1" dirty="0">
                <a:solidFill>
                  <a:srgbClr val="1F2A37"/>
                </a:solidFill>
                <a:latin typeface="Calibri" pitchFamily="34" charset="0"/>
                <a:ea typeface="Calibri" pitchFamily="34" charset="-122"/>
                <a:cs typeface="Calibri" pitchFamily="34" charset="-120"/>
              </a:rPr>
              <a:t>!</a:t>
            </a:r>
            <a:r>
              <a:rPr lang="en-US" sz="1800" b="1" dirty="0">
                <a:solidFill>
                  <a:srgbClr val="1F2A37"/>
                </a:solidFill>
                <a:latin typeface="Calibri" pitchFamily="34" charset="0"/>
                <a:ea typeface="Calibri" pitchFamily="34" charset="-122"/>
                <a:cs typeface="Calibri" pitchFamily="34" charset="-120"/>
              </a:rPr>
              <a:t>» </a:t>
            </a:r>
            <a:endParaRPr lang="es-MX"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4" name="Shape 2"/>
          <p:cNvSpPr/>
          <p:nvPr/>
        </p:nvSpPr>
        <p:spPr>
          <a:xfrm>
            <a:off x="9582912" y="448056"/>
            <a:ext cx="137160" cy="137160"/>
          </a:xfrm>
          <a:prstGeom prst="ellipse">
            <a:avLst/>
          </a:prstGeom>
          <a:solidFill>
            <a:srgbClr val="9FB3C8"/>
          </a:solidFill>
          <a:ln/>
        </p:spPr>
      </p:sp>
      <p:sp>
        <p:nvSpPr>
          <p:cNvPr id="5" name="Shape 3"/>
          <p:cNvSpPr/>
          <p:nvPr/>
        </p:nvSpPr>
        <p:spPr>
          <a:xfrm>
            <a:off x="9793224" y="448056"/>
            <a:ext cx="137160" cy="137160"/>
          </a:xfrm>
          <a:prstGeom prst="ellipse">
            <a:avLst/>
          </a:prstGeom>
          <a:solidFill>
            <a:srgbClr val="9FB3C8"/>
          </a:solidFill>
          <a:ln/>
        </p:spPr>
      </p:sp>
      <p:sp>
        <p:nvSpPr>
          <p:cNvPr id="6" name="Shape 4"/>
          <p:cNvSpPr/>
          <p:nvPr/>
        </p:nvSpPr>
        <p:spPr>
          <a:xfrm>
            <a:off x="10003536" y="448056"/>
            <a:ext cx="137160" cy="137160"/>
          </a:xfrm>
          <a:prstGeom prst="ellipse">
            <a:avLst/>
          </a:prstGeom>
          <a:solidFill>
            <a:srgbClr val="9FB3C8"/>
          </a:solidFill>
          <a:ln/>
        </p:spPr>
      </p:sp>
      <p:sp>
        <p:nvSpPr>
          <p:cNvPr id="7" name="Shape 5"/>
          <p:cNvSpPr/>
          <p:nvPr/>
        </p:nvSpPr>
        <p:spPr>
          <a:xfrm>
            <a:off x="10213848" y="448056"/>
            <a:ext cx="137160" cy="137160"/>
          </a:xfrm>
          <a:prstGeom prst="ellipse">
            <a:avLst/>
          </a:prstGeom>
          <a:solidFill>
            <a:srgbClr val="9FB3C8"/>
          </a:solidFill>
          <a:ln/>
        </p:spPr>
      </p:sp>
      <p:sp>
        <p:nvSpPr>
          <p:cNvPr id="8" name="Shape 6"/>
          <p:cNvSpPr/>
          <p:nvPr/>
        </p:nvSpPr>
        <p:spPr>
          <a:xfrm>
            <a:off x="10424160" y="448056"/>
            <a:ext cx="137160" cy="137160"/>
          </a:xfrm>
          <a:prstGeom prst="ellipse">
            <a:avLst/>
          </a:prstGeom>
          <a:solidFill>
            <a:srgbClr val="F5A623"/>
          </a:solidFill>
          <a:ln/>
        </p:spPr>
      </p:sp>
      <p:sp>
        <p:nvSpPr>
          <p:cNvPr id="9" name="Shape 7"/>
          <p:cNvSpPr/>
          <p:nvPr/>
        </p:nvSpPr>
        <p:spPr>
          <a:xfrm>
            <a:off x="10634472" y="448056"/>
            <a:ext cx="137160" cy="137160"/>
          </a:xfrm>
          <a:prstGeom prst="ellipse">
            <a:avLst/>
          </a:prstGeom>
          <a:solidFill>
            <a:srgbClr val="D5DEE8"/>
          </a:solidFill>
          <a:ln/>
        </p:spPr>
      </p:sp>
      <p:sp>
        <p:nvSpPr>
          <p:cNvPr id="10" name="Shape 8"/>
          <p:cNvSpPr/>
          <p:nvPr/>
        </p:nvSpPr>
        <p:spPr>
          <a:xfrm>
            <a:off x="10844784" y="448056"/>
            <a:ext cx="137160" cy="137160"/>
          </a:xfrm>
          <a:prstGeom prst="ellipse">
            <a:avLst/>
          </a:prstGeom>
          <a:solidFill>
            <a:srgbClr val="D5DEE8"/>
          </a:solidFill>
          <a:ln/>
        </p:spPr>
      </p:sp>
      <p:sp>
        <p:nvSpPr>
          <p:cNvPr id="11" name="Shape 9"/>
          <p:cNvSpPr/>
          <p:nvPr/>
        </p:nvSpPr>
        <p:spPr>
          <a:xfrm>
            <a:off x="11055096" y="448056"/>
            <a:ext cx="137160" cy="137160"/>
          </a:xfrm>
          <a:prstGeom prst="ellipse">
            <a:avLst/>
          </a:prstGeom>
          <a:solidFill>
            <a:srgbClr val="D5DEE8"/>
          </a:solidFill>
          <a:ln/>
        </p:spPr>
      </p:sp>
      <p:sp>
        <p:nvSpPr>
          <p:cNvPr id="12" name="Shape 10"/>
          <p:cNvSpPr/>
          <p:nvPr/>
        </p:nvSpPr>
        <p:spPr>
          <a:xfrm>
            <a:off x="11265408" y="448056"/>
            <a:ext cx="137160" cy="137160"/>
          </a:xfrm>
          <a:prstGeom prst="ellipse">
            <a:avLst/>
          </a:prstGeom>
          <a:solidFill>
            <a:srgbClr val="D5DEE8"/>
          </a:solidFill>
          <a:ln/>
        </p:spPr>
      </p:sp>
      <p:sp>
        <p:nvSpPr>
          <p:cNvPr id="13" name="Shape 11"/>
          <p:cNvSpPr/>
          <p:nvPr/>
        </p:nvSpPr>
        <p:spPr>
          <a:xfrm>
            <a:off x="11475720" y="448056"/>
            <a:ext cx="137160" cy="137160"/>
          </a:xfrm>
          <a:prstGeom prst="ellipse">
            <a:avLst/>
          </a:prstGeom>
          <a:solidFill>
            <a:srgbClr val="D5DEE8"/>
          </a:solidFill>
          <a:ln/>
        </p:spPr>
      </p:sp>
      <p:sp>
        <p:nvSpPr>
          <p:cNvPr id="14" name="Text 12"/>
          <p:cNvSpPr txBox="1"/>
          <p:nvPr/>
        </p:nvSpPr>
        <p:spPr>
          <a:xfrm>
            <a:off x="548640" y="713232"/>
            <a:ext cx="11091672" cy="640080"/>
          </a:xfrm>
          <a:prstGeom prst="rect">
            <a:avLst/>
          </a:prstGeom>
          <a:noFill/>
          <a:ln/>
        </p:spPr>
        <p:txBody>
          <a:bodyPr wrap="square" lIns="0" tIns="0" rIns="0" bIns="0" rtlCol="0" anchor="ctr"/>
          <a:lstStyle/>
          <a:p>
            <a:pPr marL="0" indent="0">
              <a:buNone/>
            </a:pPr>
            <a:r>
              <a:rPr lang="en-US" sz="3200" b="1" dirty="0">
                <a:solidFill>
                  <a:srgbClr val="13294B"/>
                </a:solidFill>
                <a:latin typeface="Arial" pitchFamily="34" charset="0"/>
                <a:ea typeface="Arial" pitchFamily="34" charset="-122"/>
                <a:cs typeface="Arial" pitchFamily="34" charset="-120"/>
              </a:rPr>
              <a:t>Sesgo de optimismo</a:t>
            </a:r>
            <a:endParaRPr lang="en-US" sz="3200" dirty="0"/>
          </a:p>
        </p:txBody>
      </p:sp>
      <p:sp>
        <p:nvSpPr>
          <p:cNvPr id="15" name="Text 13"/>
          <p:cNvSpPr txBox="1"/>
          <p:nvPr/>
        </p:nvSpPr>
        <p:spPr>
          <a:xfrm>
            <a:off x="548640" y="1325880"/>
            <a:ext cx="7315200" cy="365760"/>
          </a:xfrm>
          <a:prstGeom prst="rect">
            <a:avLst/>
          </a:prstGeom>
          <a:noFill/>
          <a:ln/>
        </p:spPr>
        <p:txBody>
          <a:bodyPr wrap="square" lIns="0" tIns="0" rIns="0" bIns="0" rtlCol="0" anchor="t"/>
          <a:lstStyle/>
          <a:p>
            <a:pPr marL="0" indent="0">
              <a:buNone/>
            </a:pPr>
            <a:r>
              <a:rPr lang="en-US" sz="1600" i="1" dirty="0">
                <a:solidFill>
                  <a:srgbClr val="5B6B7F"/>
                </a:solidFill>
                <a:latin typeface="Calibri" pitchFamily="34" charset="0"/>
                <a:ea typeface="Calibri" pitchFamily="34" charset="-122"/>
                <a:cs typeface="Calibri" pitchFamily="34" charset="-120"/>
              </a:rPr>
              <a:t>Optimism bias</a:t>
            </a:r>
            <a:endParaRPr lang="en-US" sz="1600" dirty="0"/>
          </a:p>
        </p:txBody>
      </p:sp>
      <p:sp>
        <p:nvSpPr>
          <p:cNvPr id="16" name="Shape 14"/>
          <p:cNvSpPr/>
          <p:nvPr/>
        </p:nvSpPr>
        <p:spPr>
          <a:xfrm>
            <a:off x="548640" y="1874520"/>
            <a:ext cx="6949440" cy="1691640"/>
          </a:xfrm>
          <a:prstGeom prst="roundRect">
            <a:avLst>
              <a:gd name="adj" fmla="val 5405"/>
            </a:avLst>
          </a:prstGeom>
          <a:solidFill>
            <a:srgbClr val="F3F6FA"/>
          </a:solidFill>
          <a:ln/>
        </p:spPr>
      </p:sp>
      <p:sp>
        <p:nvSpPr>
          <p:cNvPr id="17" name="Text 15"/>
          <p:cNvSpPr txBox="1"/>
          <p:nvPr/>
        </p:nvSpPr>
        <p:spPr>
          <a:xfrm>
            <a:off x="777240" y="2011680"/>
            <a:ext cx="6492240" cy="1463040"/>
          </a:xfrm>
          <a:prstGeom prst="rect">
            <a:avLst/>
          </a:prstGeom>
          <a:noFill/>
          <a:ln/>
        </p:spPr>
        <p:txBody>
          <a:bodyPr wrap="square" lIns="0" tIns="0" rIns="0" bIns="0" rtlCol="0" anchor="t"/>
          <a:lstStyle/>
          <a:p>
            <a:pPr marL="0" indent="0">
              <a:buNone/>
            </a:pPr>
            <a:r>
              <a:rPr lang="en-US" sz="1300" b="1" dirty="0">
                <a:solidFill>
                  <a:srgbClr val="13294B"/>
                </a:solidFill>
                <a:latin typeface="Calibri" pitchFamily="34" charset="0"/>
                <a:ea typeface="Calibri" pitchFamily="34" charset="-122"/>
                <a:cs typeface="Calibri" pitchFamily="34" charset="-120"/>
              </a:rPr>
              <a:t>Qué es</a:t>
            </a:r>
            <a:endParaRPr lang="en-US" sz="1700" dirty="0"/>
          </a:p>
          <a:p>
            <a:pPr marL="0" indent="0">
              <a:buNone/>
            </a:pPr>
            <a:r>
              <a:rPr lang="en-US" sz="1700" dirty="0">
                <a:solidFill>
                  <a:srgbClr val="1F2A37"/>
                </a:solidFill>
                <a:latin typeface="Calibri" pitchFamily="34" charset="0"/>
                <a:ea typeface="Calibri" pitchFamily="34" charset="-122"/>
                <a:cs typeface="Calibri" pitchFamily="34" charset="-120"/>
              </a:rPr>
              <a:t>Sobrestimar el beneficio del antibiótico en cuadros donde su utilidad es nula, como las infecciones respiratorias virales, y al mismo tiempo subestimar sus riesgos y la resistencia.</a:t>
            </a:r>
            <a:endParaRPr lang="en-US" sz="1700" dirty="0"/>
          </a:p>
        </p:txBody>
      </p:sp>
      <p:sp>
        <p:nvSpPr>
          <p:cNvPr id="18" name="Shape 16"/>
          <p:cNvSpPr/>
          <p:nvPr/>
        </p:nvSpPr>
        <p:spPr>
          <a:xfrm>
            <a:off x="548640" y="3730752"/>
            <a:ext cx="6949440" cy="1143000"/>
          </a:xfrm>
          <a:prstGeom prst="roundRect">
            <a:avLst>
              <a:gd name="adj" fmla="val 8000"/>
            </a:avLst>
          </a:prstGeom>
          <a:solidFill>
            <a:srgbClr val="FFFFFF"/>
          </a:solidFill>
          <a:ln w="12700">
            <a:solidFill>
              <a:srgbClr val="D5DEE8"/>
            </a:solidFill>
            <a:prstDash val="solid"/>
          </a:ln>
        </p:spPr>
      </p:sp>
      <p:pic>
        <p:nvPicPr>
          <p:cNvPr id="19" name="Image 0" descr="preencoded.png"/>
          <p:cNvPicPr>
            <a:picLocks noChangeAspect="1"/>
          </p:cNvPicPr>
          <p:nvPr/>
        </p:nvPicPr>
        <p:blipFill>
          <a:blip r:embed="rId4"/>
          <a:stretch>
            <a:fillRect/>
          </a:stretch>
        </p:blipFill>
        <p:spPr>
          <a:xfrm>
            <a:off x="777240" y="3931920"/>
            <a:ext cx="365760" cy="365760"/>
          </a:xfrm>
          <a:prstGeom prst="rect">
            <a:avLst/>
          </a:prstGeom>
        </p:spPr>
      </p:pic>
      <p:sp>
        <p:nvSpPr>
          <p:cNvPr id="20" name="Text 17"/>
          <p:cNvSpPr txBox="1"/>
          <p:nvPr/>
        </p:nvSpPr>
        <p:spPr>
          <a:xfrm>
            <a:off x="1325880" y="3840480"/>
            <a:ext cx="5989320" cy="960120"/>
          </a:xfrm>
          <a:prstGeom prst="rect">
            <a:avLst/>
          </a:prstGeom>
          <a:noFill/>
          <a:ln/>
        </p:spPr>
        <p:txBody>
          <a:bodyPr wrap="square" lIns="0" tIns="0" rIns="0" bIns="0" rtlCol="0" anchor="t"/>
          <a:lstStyle/>
          <a:p>
            <a:pPr marL="0" indent="0">
              <a:buNone/>
            </a:pPr>
            <a:r>
              <a:rPr lang="en-US" sz="1300" b="1" i="1" dirty="0">
                <a:solidFill>
                  <a:srgbClr val="13294B"/>
                </a:solidFill>
                <a:latin typeface="Calibri" pitchFamily="34" charset="0"/>
                <a:ea typeface="Calibri" pitchFamily="34" charset="-122"/>
                <a:cs typeface="Calibri" pitchFamily="34" charset="-120"/>
              </a:rPr>
              <a:t>En la consulta</a:t>
            </a:r>
            <a:endParaRPr lang="en-US" sz="1600" dirty="0"/>
          </a:p>
          <a:p>
            <a:pPr marL="0" indent="0">
              <a:buNone/>
            </a:pPr>
            <a:r>
              <a:rPr lang="en-US" sz="1600" i="1" dirty="0">
                <a:solidFill>
                  <a:srgbClr val="1F2A37"/>
                </a:solidFill>
                <a:latin typeface="Calibri" pitchFamily="34" charset="0"/>
                <a:ea typeface="Calibri" pitchFamily="34" charset="-122"/>
                <a:cs typeface="Calibri" pitchFamily="34" charset="-120"/>
              </a:rPr>
              <a:t>«Le va a ayudar a salir más </a:t>
            </a:r>
            <a:r>
              <a:rPr lang="en-US" sz="1600" i="1" dirty="0" err="1">
                <a:solidFill>
                  <a:srgbClr val="1F2A37"/>
                </a:solidFill>
                <a:latin typeface="Calibri" pitchFamily="34" charset="0"/>
                <a:ea typeface="Calibri" pitchFamily="34" charset="-122"/>
                <a:cs typeface="Calibri" pitchFamily="34" charset="-120"/>
              </a:rPr>
              <a:t>rápido</a:t>
            </a:r>
            <a:r>
              <a:rPr lang="en-US" sz="1600" i="1" dirty="0">
                <a:solidFill>
                  <a:srgbClr val="1F2A37"/>
                </a:solidFill>
                <a:latin typeface="Calibri" pitchFamily="34" charset="0"/>
                <a:ea typeface="Calibri" pitchFamily="34" charset="-122"/>
                <a:cs typeface="Calibri" pitchFamily="34" charset="-120"/>
              </a:rPr>
              <a:t> de la </a:t>
            </a:r>
            <a:r>
              <a:rPr lang="en-US" sz="1600" i="1" dirty="0" err="1">
                <a:solidFill>
                  <a:srgbClr val="1F2A37"/>
                </a:solidFill>
                <a:latin typeface="Calibri" pitchFamily="34" charset="0"/>
                <a:ea typeface="Calibri" pitchFamily="34" charset="-122"/>
                <a:cs typeface="Calibri" pitchFamily="34" charset="-120"/>
              </a:rPr>
              <a:t>gripa</a:t>
            </a:r>
            <a:r>
              <a:rPr lang="en-US" sz="1600" i="1" dirty="0">
                <a:solidFill>
                  <a:srgbClr val="1F2A37"/>
                </a:solidFill>
                <a:latin typeface="Calibri" pitchFamily="34" charset="0"/>
                <a:ea typeface="Calibri" pitchFamily="34" charset="-122"/>
                <a:cs typeface="Calibri" pitchFamily="34" charset="-120"/>
              </a:rPr>
              <a:t>, y no le hace daño».</a:t>
            </a:r>
            <a:endParaRPr lang="en-US" sz="1600" dirty="0"/>
          </a:p>
        </p:txBody>
      </p:sp>
      <p:sp>
        <p:nvSpPr>
          <p:cNvPr id="21" name="Shape 18"/>
          <p:cNvSpPr/>
          <p:nvPr/>
        </p:nvSpPr>
        <p:spPr>
          <a:xfrm>
            <a:off x="548640" y="5029200"/>
            <a:ext cx="6949440" cy="1143000"/>
          </a:xfrm>
          <a:prstGeom prst="roundRect">
            <a:avLst>
              <a:gd name="adj" fmla="val 8000"/>
            </a:avLst>
          </a:prstGeom>
          <a:solidFill>
            <a:srgbClr val="13294B"/>
          </a:solidFill>
          <a:ln/>
        </p:spPr>
      </p:sp>
      <p:sp>
        <p:nvSpPr>
          <p:cNvPr id="22" name="Text 19"/>
          <p:cNvSpPr txBox="1"/>
          <p:nvPr/>
        </p:nvSpPr>
        <p:spPr>
          <a:xfrm>
            <a:off x="777240" y="5120640"/>
            <a:ext cx="6492240" cy="987552"/>
          </a:xfrm>
          <a:prstGeom prst="rect">
            <a:avLst/>
          </a:prstGeom>
          <a:noFill/>
          <a:ln/>
        </p:spPr>
        <p:txBody>
          <a:bodyPr wrap="square" lIns="0" tIns="0" rIns="0" bIns="0" rtlCol="0" anchor="t"/>
          <a:lstStyle/>
          <a:p>
            <a:pPr marL="0" indent="0">
              <a:buNone/>
            </a:pPr>
            <a:r>
              <a:rPr lang="en-US" sz="1300" b="1" dirty="0">
                <a:solidFill>
                  <a:srgbClr val="F5A623"/>
                </a:solidFill>
                <a:latin typeface="Calibri" pitchFamily="34" charset="0"/>
                <a:ea typeface="Calibri" pitchFamily="34" charset="-122"/>
                <a:cs typeface="Calibri" pitchFamily="34" charset="-120"/>
              </a:rPr>
              <a:t>Antídoto</a:t>
            </a:r>
            <a:endParaRPr lang="en-US" sz="1600" dirty="0"/>
          </a:p>
          <a:p>
            <a:pPr marL="0" indent="0">
              <a:buNone/>
            </a:pPr>
            <a:r>
              <a:rPr lang="en-US" sz="1600" dirty="0">
                <a:solidFill>
                  <a:srgbClr val="FFFFFF"/>
                </a:solidFill>
                <a:latin typeface="Calibri" pitchFamily="34" charset="0"/>
                <a:ea typeface="Calibri" pitchFamily="34" charset="-122"/>
                <a:cs typeface="Calibri" pitchFamily="34" charset="-120"/>
              </a:rPr>
              <a:t>Hacer explícito el balance riesgo-beneficio y compartir la decisión con los padres.</a:t>
            </a:r>
            <a:endParaRPr lang="en-US" sz="1600" dirty="0"/>
          </a:p>
        </p:txBody>
      </p:sp>
      <p:sp>
        <p:nvSpPr>
          <p:cNvPr id="23" name="Shape 20"/>
          <p:cNvSpPr/>
          <p:nvPr/>
        </p:nvSpPr>
        <p:spPr>
          <a:xfrm>
            <a:off x="8659368" y="1874520"/>
            <a:ext cx="2194560" cy="2194560"/>
          </a:xfrm>
          <a:prstGeom prst="ellipse">
            <a:avLst/>
          </a:prstGeom>
          <a:solidFill>
            <a:srgbClr val="9A5B00"/>
          </a:solidFill>
          <a:ln/>
        </p:spPr>
      </p:sp>
      <p:pic>
        <p:nvPicPr>
          <p:cNvPr id="24" name="Image 1" descr="preencoded.png"/>
          <p:cNvPicPr>
            <a:picLocks noChangeAspect="1"/>
          </p:cNvPicPr>
          <p:nvPr/>
        </p:nvPicPr>
        <p:blipFill>
          <a:blip r:embed="rId5"/>
          <a:stretch>
            <a:fillRect/>
          </a:stretch>
        </p:blipFill>
        <p:spPr>
          <a:xfrm>
            <a:off x="9208008" y="2423160"/>
            <a:ext cx="1097280" cy="1097280"/>
          </a:xfrm>
          <a:prstGeom prst="rect">
            <a:avLst/>
          </a:prstGeom>
        </p:spPr>
      </p:pic>
      <p:sp>
        <p:nvSpPr>
          <p:cNvPr id="25" name="Shape 21"/>
          <p:cNvSpPr/>
          <p:nvPr/>
        </p:nvSpPr>
        <p:spPr>
          <a:xfrm>
            <a:off x="7863840" y="4343400"/>
            <a:ext cx="3776472" cy="1828800"/>
          </a:xfrm>
          <a:prstGeom prst="roundRect">
            <a:avLst>
              <a:gd name="adj" fmla="val 5000"/>
            </a:avLst>
          </a:prstGeom>
          <a:solidFill>
            <a:srgbClr val="F3F6FA"/>
          </a:solidFill>
          <a:ln/>
        </p:spPr>
      </p:sp>
      <p:sp>
        <p:nvSpPr>
          <p:cNvPr id="26" name="Text 22"/>
          <p:cNvSpPr txBox="1"/>
          <p:nvPr/>
        </p:nvSpPr>
        <p:spPr>
          <a:xfrm>
            <a:off x="8046720" y="4434840"/>
            <a:ext cx="3429000" cy="1691640"/>
          </a:xfrm>
          <a:prstGeom prst="rect">
            <a:avLst/>
          </a:prstGeom>
          <a:noFill/>
          <a:ln/>
        </p:spPr>
        <p:txBody>
          <a:bodyPr wrap="square" lIns="0" tIns="0" rIns="0" bIns="0" rtlCol="0" anchor="t"/>
          <a:lstStyle/>
          <a:p>
            <a:pPr marL="0" indent="0">
              <a:buNone/>
            </a:pPr>
            <a:r>
              <a:rPr lang="en-US" sz="1250" b="1" dirty="0">
                <a:solidFill>
                  <a:srgbClr val="13294B"/>
                </a:solidFill>
                <a:latin typeface="Calibri" pitchFamily="34" charset="0"/>
                <a:ea typeface="Calibri" pitchFamily="34" charset="-122"/>
                <a:cs typeface="Calibri" pitchFamily="34" charset="-120"/>
              </a:rPr>
              <a:t>Lo que dice la evidencia</a:t>
            </a:r>
            <a:endParaRPr lang="en-US" sz="1400" dirty="0"/>
          </a:p>
          <a:p>
            <a:pPr marL="0" indent="0">
              <a:buNone/>
            </a:pPr>
            <a:r>
              <a:rPr lang="en-US" sz="1400" dirty="0" err="1">
                <a:solidFill>
                  <a:srgbClr val="1F2A37"/>
                </a:solidFill>
                <a:latin typeface="Calibri" pitchFamily="34" charset="0"/>
                <a:ea typeface="Calibri" pitchFamily="34" charset="-122"/>
                <a:cs typeface="Calibri" pitchFamily="34" charset="-120"/>
              </a:rPr>
              <a:t>Sobrestimar</a:t>
            </a:r>
            <a:r>
              <a:rPr lang="en-US" sz="1400" dirty="0">
                <a:solidFill>
                  <a:srgbClr val="1F2A37"/>
                </a:solidFill>
                <a:latin typeface="Calibri" pitchFamily="34" charset="0"/>
                <a:ea typeface="Calibri" pitchFamily="34" charset="-122"/>
                <a:cs typeface="Calibri" pitchFamily="34" charset="-120"/>
              </a:rPr>
              <a:t> la utilidad del antibiótico en la duración de los </a:t>
            </a:r>
            <a:r>
              <a:rPr lang="en-US" sz="1400" dirty="0" err="1">
                <a:solidFill>
                  <a:srgbClr val="1F2A37"/>
                </a:solidFill>
                <a:latin typeface="Calibri" pitchFamily="34" charset="0"/>
                <a:ea typeface="Calibri" pitchFamily="34" charset="-122"/>
                <a:cs typeface="Calibri" pitchFamily="34" charset="-120"/>
              </a:rPr>
              <a:t>síntomas</a:t>
            </a:r>
            <a:r>
              <a:rPr lang="en-US" sz="1400" dirty="0">
                <a:solidFill>
                  <a:srgbClr val="1F2A37"/>
                </a:solidFill>
                <a:latin typeface="Calibri" pitchFamily="34" charset="0"/>
                <a:ea typeface="Calibri" pitchFamily="34" charset="-122"/>
                <a:cs typeface="Calibri" pitchFamily="34" charset="-120"/>
              </a:rPr>
              <a:t> </a:t>
            </a:r>
            <a:r>
              <a:rPr lang="en-US" sz="1400" dirty="0" err="1">
                <a:solidFill>
                  <a:srgbClr val="1F2A37"/>
                </a:solidFill>
                <a:latin typeface="Calibri" pitchFamily="34" charset="0"/>
                <a:ea typeface="Calibri" pitchFamily="34" charset="-122"/>
                <a:cs typeface="Calibri" pitchFamily="34" charset="-120"/>
              </a:rPr>
              <a:t>virales</a:t>
            </a:r>
            <a:r>
              <a:rPr lang="en-US" sz="1400" dirty="0">
                <a:solidFill>
                  <a:srgbClr val="1F2A37"/>
                </a:solidFill>
                <a:latin typeface="Calibri" pitchFamily="34" charset="0"/>
                <a:ea typeface="Calibri" pitchFamily="34" charset="-122"/>
                <a:cs typeface="Calibri" pitchFamily="34" charset="-120"/>
              </a:rPr>
              <a:t>.</a:t>
            </a:r>
          </a:p>
          <a:p>
            <a:pPr marL="0" indent="0">
              <a:buNone/>
            </a:pPr>
            <a:r>
              <a:rPr lang="en-US" sz="1400" dirty="0" err="1">
                <a:solidFill>
                  <a:srgbClr val="1F2A37"/>
                </a:solidFill>
                <a:latin typeface="Calibri" pitchFamily="34" charset="0"/>
                <a:ea typeface="Calibri" pitchFamily="34" charset="-122"/>
                <a:cs typeface="Calibri" pitchFamily="34" charset="-120"/>
              </a:rPr>
              <a:t>Pensar</a:t>
            </a:r>
            <a:r>
              <a:rPr lang="en-US" sz="1400" dirty="0">
                <a:solidFill>
                  <a:srgbClr val="1F2A37"/>
                </a:solidFill>
                <a:latin typeface="Calibri" pitchFamily="34" charset="0"/>
                <a:ea typeface="Calibri" pitchFamily="34" charset="-122"/>
                <a:cs typeface="Calibri" pitchFamily="34" charset="-120"/>
              </a:rPr>
              <a:t> que la </a:t>
            </a:r>
            <a:r>
              <a:rPr lang="en-US" sz="1400" dirty="0" err="1">
                <a:solidFill>
                  <a:srgbClr val="1F2A37"/>
                </a:solidFill>
                <a:latin typeface="Calibri" pitchFamily="34" charset="0"/>
                <a:ea typeface="Calibri" pitchFamily="34" charset="-122"/>
                <a:cs typeface="Calibri" pitchFamily="34" charset="-120"/>
              </a:rPr>
              <a:t>resistencia</a:t>
            </a:r>
            <a:r>
              <a:rPr lang="en-US" sz="1400" dirty="0">
                <a:solidFill>
                  <a:srgbClr val="1F2A37"/>
                </a:solidFill>
                <a:latin typeface="Calibri" pitchFamily="34" charset="0"/>
                <a:ea typeface="Calibri" pitchFamily="34" charset="-122"/>
                <a:cs typeface="Calibri" pitchFamily="34" charset="-120"/>
              </a:rPr>
              <a:t> a </a:t>
            </a:r>
            <a:r>
              <a:rPr lang="en-US" sz="1400" dirty="0" err="1">
                <a:solidFill>
                  <a:srgbClr val="1F2A37"/>
                </a:solidFill>
                <a:latin typeface="Calibri" pitchFamily="34" charset="0"/>
                <a:ea typeface="Calibri" pitchFamily="34" charset="-122"/>
                <a:cs typeface="Calibri" pitchFamily="34" charset="-120"/>
              </a:rPr>
              <a:t>antibioticos</a:t>
            </a:r>
            <a:r>
              <a:rPr lang="en-US" sz="1400" dirty="0">
                <a:solidFill>
                  <a:srgbClr val="1F2A37"/>
                </a:solidFill>
                <a:latin typeface="Calibri" pitchFamily="34" charset="0"/>
                <a:ea typeface="Calibri" pitchFamily="34" charset="-122"/>
                <a:cs typeface="Calibri" pitchFamily="34" charset="-120"/>
              </a:rPr>
              <a:t> la generan otros.</a:t>
            </a:r>
            <a:endParaRPr lang="en-US" sz="1400" dirty="0"/>
          </a:p>
          <a:p>
            <a:pPr marL="0" indent="0">
              <a:buNone/>
            </a:pPr>
            <a:r>
              <a:rPr lang="en-US" sz="1050" i="1" dirty="0">
                <a:solidFill>
                  <a:srgbClr val="5B6B7F"/>
                </a:solidFill>
                <a:latin typeface="Calibri" pitchFamily="34" charset="0"/>
                <a:ea typeface="Calibri" pitchFamily="34" charset="-122"/>
                <a:cs typeface="Calibri" pitchFamily="34" charset="-120"/>
              </a:rPr>
              <a:t>Wong, BC Med J 2025</a:t>
            </a:r>
            <a:endParaRPr lang="en-US" sz="1400" dirty="0"/>
          </a:p>
        </p:txBody>
      </p:sp>
      <p:sp>
        <p:nvSpPr>
          <p:cNvPr id="27"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4" name="Shape 2"/>
          <p:cNvSpPr/>
          <p:nvPr/>
        </p:nvSpPr>
        <p:spPr>
          <a:xfrm>
            <a:off x="9582912" y="448056"/>
            <a:ext cx="137160" cy="137160"/>
          </a:xfrm>
          <a:prstGeom prst="ellipse">
            <a:avLst/>
          </a:prstGeom>
          <a:solidFill>
            <a:srgbClr val="9FB3C8"/>
          </a:solidFill>
          <a:ln/>
        </p:spPr>
      </p:sp>
      <p:sp>
        <p:nvSpPr>
          <p:cNvPr id="5" name="Shape 3"/>
          <p:cNvSpPr/>
          <p:nvPr/>
        </p:nvSpPr>
        <p:spPr>
          <a:xfrm>
            <a:off x="9793224" y="448056"/>
            <a:ext cx="137160" cy="137160"/>
          </a:xfrm>
          <a:prstGeom prst="ellipse">
            <a:avLst/>
          </a:prstGeom>
          <a:solidFill>
            <a:srgbClr val="9FB3C8"/>
          </a:solidFill>
          <a:ln/>
        </p:spPr>
      </p:sp>
      <p:sp>
        <p:nvSpPr>
          <p:cNvPr id="6" name="Shape 4"/>
          <p:cNvSpPr/>
          <p:nvPr/>
        </p:nvSpPr>
        <p:spPr>
          <a:xfrm>
            <a:off x="10003536" y="448056"/>
            <a:ext cx="137160" cy="137160"/>
          </a:xfrm>
          <a:prstGeom prst="ellipse">
            <a:avLst/>
          </a:prstGeom>
          <a:solidFill>
            <a:srgbClr val="9FB3C8"/>
          </a:solidFill>
          <a:ln/>
        </p:spPr>
      </p:sp>
      <p:sp>
        <p:nvSpPr>
          <p:cNvPr id="7" name="Shape 5"/>
          <p:cNvSpPr/>
          <p:nvPr/>
        </p:nvSpPr>
        <p:spPr>
          <a:xfrm>
            <a:off x="10213848" y="448056"/>
            <a:ext cx="137160" cy="137160"/>
          </a:xfrm>
          <a:prstGeom prst="ellipse">
            <a:avLst/>
          </a:prstGeom>
          <a:solidFill>
            <a:srgbClr val="9FB3C8"/>
          </a:solidFill>
          <a:ln/>
        </p:spPr>
      </p:sp>
      <p:sp>
        <p:nvSpPr>
          <p:cNvPr id="8" name="Shape 6"/>
          <p:cNvSpPr/>
          <p:nvPr/>
        </p:nvSpPr>
        <p:spPr>
          <a:xfrm>
            <a:off x="10424160" y="448056"/>
            <a:ext cx="137160" cy="137160"/>
          </a:xfrm>
          <a:prstGeom prst="ellipse">
            <a:avLst/>
          </a:prstGeom>
          <a:solidFill>
            <a:srgbClr val="9FB3C8"/>
          </a:solidFill>
          <a:ln/>
        </p:spPr>
      </p:sp>
      <p:sp>
        <p:nvSpPr>
          <p:cNvPr id="9" name="Shape 7"/>
          <p:cNvSpPr/>
          <p:nvPr/>
        </p:nvSpPr>
        <p:spPr>
          <a:xfrm>
            <a:off x="10634472" y="448056"/>
            <a:ext cx="137160" cy="137160"/>
          </a:xfrm>
          <a:prstGeom prst="ellipse">
            <a:avLst/>
          </a:prstGeom>
          <a:solidFill>
            <a:srgbClr val="F5A623"/>
          </a:solidFill>
          <a:ln/>
        </p:spPr>
      </p:sp>
      <p:sp>
        <p:nvSpPr>
          <p:cNvPr id="10" name="Shape 8"/>
          <p:cNvSpPr/>
          <p:nvPr/>
        </p:nvSpPr>
        <p:spPr>
          <a:xfrm>
            <a:off x="10844784" y="448056"/>
            <a:ext cx="137160" cy="137160"/>
          </a:xfrm>
          <a:prstGeom prst="ellipse">
            <a:avLst/>
          </a:prstGeom>
          <a:solidFill>
            <a:srgbClr val="D5DEE8"/>
          </a:solidFill>
          <a:ln/>
        </p:spPr>
      </p:sp>
      <p:sp>
        <p:nvSpPr>
          <p:cNvPr id="11" name="Shape 9"/>
          <p:cNvSpPr/>
          <p:nvPr/>
        </p:nvSpPr>
        <p:spPr>
          <a:xfrm>
            <a:off x="11055096" y="448056"/>
            <a:ext cx="137160" cy="137160"/>
          </a:xfrm>
          <a:prstGeom prst="ellipse">
            <a:avLst/>
          </a:prstGeom>
          <a:solidFill>
            <a:srgbClr val="D5DEE8"/>
          </a:solidFill>
          <a:ln/>
        </p:spPr>
      </p:sp>
      <p:sp>
        <p:nvSpPr>
          <p:cNvPr id="12" name="Shape 10"/>
          <p:cNvSpPr/>
          <p:nvPr/>
        </p:nvSpPr>
        <p:spPr>
          <a:xfrm>
            <a:off x="11265408" y="448056"/>
            <a:ext cx="137160" cy="137160"/>
          </a:xfrm>
          <a:prstGeom prst="ellipse">
            <a:avLst/>
          </a:prstGeom>
          <a:solidFill>
            <a:srgbClr val="D5DEE8"/>
          </a:solidFill>
          <a:ln/>
        </p:spPr>
      </p:sp>
      <p:sp>
        <p:nvSpPr>
          <p:cNvPr id="13" name="Shape 11"/>
          <p:cNvSpPr/>
          <p:nvPr/>
        </p:nvSpPr>
        <p:spPr>
          <a:xfrm>
            <a:off x="11475720" y="448056"/>
            <a:ext cx="137160" cy="137160"/>
          </a:xfrm>
          <a:prstGeom prst="ellipse">
            <a:avLst/>
          </a:prstGeom>
          <a:solidFill>
            <a:srgbClr val="D5DEE8"/>
          </a:solidFill>
          <a:ln/>
        </p:spPr>
      </p:sp>
      <p:sp>
        <p:nvSpPr>
          <p:cNvPr id="14" name="Text 12"/>
          <p:cNvSpPr txBox="1"/>
          <p:nvPr/>
        </p:nvSpPr>
        <p:spPr>
          <a:xfrm>
            <a:off x="548640" y="713232"/>
            <a:ext cx="11091672" cy="640080"/>
          </a:xfrm>
          <a:prstGeom prst="rect">
            <a:avLst/>
          </a:prstGeom>
          <a:noFill/>
          <a:ln/>
        </p:spPr>
        <p:txBody>
          <a:bodyPr wrap="square" lIns="0" tIns="0" rIns="0" bIns="0" rtlCol="0" anchor="ctr"/>
          <a:lstStyle/>
          <a:p>
            <a:pPr marL="0" indent="0">
              <a:buNone/>
            </a:pPr>
            <a:r>
              <a:rPr lang="en-US" sz="3200" b="1" dirty="0">
                <a:solidFill>
                  <a:srgbClr val="13294B"/>
                </a:solidFill>
                <a:latin typeface="Arial" pitchFamily="34" charset="0"/>
                <a:ea typeface="Arial" pitchFamily="34" charset="-122"/>
                <a:cs typeface="Arial" pitchFamily="34" charset="-120"/>
              </a:rPr>
              <a:t>Descuento del futuro</a:t>
            </a:r>
            <a:endParaRPr lang="en-US" sz="3200" dirty="0"/>
          </a:p>
        </p:txBody>
      </p:sp>
      <p:sp>
        <p:nvSpPr>
          <p:cNvPr id="15" name="Text 13"/>
          <p:cNvSpPr txBox="1"/>
          <p:nvPr/>
        </p:nvSpPr>
        <p:spPr>
          <a:xfrm>
            <a:off x="548640" y="1325880"/>
            <a:ext cx="7315200" cy="365760"/>
          </a:xfrm>
          <a:prstGeom prst="rect">
            <a:avLst/>
          </a:prstGeom>
          <a:noFill/>
          <a:ln/>
        </p:spPr>
        <p:txBody>
          <a:bodyPr wrap="square" lIns="0" tIns="0" rIns="0" bIns="0" rtlCol="0" anchor="t"/>
          <a:lstStyle/>
          <a:p>
            <a:pPr marL="0" indent="0">
              <a:buNone/>
            </a:pPr>
            <a:r>
              <a:rPr lang="en-US" sz="1600" i="1" dirty="0">
                <a:solidFill>
                  <a:srgbClr val="5B6B7F"/>
                </a:solidFill>
                <a:latin typeface="Calibri" pitchFamily="34" charset="0"/>
                <a:ea typeface="Calibri" pitchFamily="34" charset="-122"/>
                <a:cs typeface="Calibri" pitchFamily="34" charset="-120"/>
              </a:rPr>
              <a:t>Future discounting</a:t>
            </a:r>
            <a:endParaRPr lang="en-US" sz="1600" dirty="0"/>
          </a:p>
        </p:txBody>
      </p:sp>
      <p:sp>
        <p:nvSpPr>
          <p:cNvPr id="16" name="Shape 14"/>
          <p:cNvSpPr/>
          <p:nvPr/>
        </p:nvSpPr>
        <p:spPr>
          <a:xfrm>
            <a:off x="548640" y="1874520"/>
            <a:ext cx="6949440" cy="1691640"/>
          </a:xfrm>
          <a:prstGeom prst="roundRect">
            <a:avLst>
              <a:gd name="adj" fmla="val 5405"/>
            </a:avLst>
          </a:prstGeom>
          <a:solidFill>
            <a:srgbClr val="F3F6FA"/>
          </a:solidFill>
          <a:ln/>
        </p:spPr>
      </p:sp>
      <p:sp>
        <p:nvSpPr>
          <p:cNvPr id="17" name="Text 15"/>
          <p:cNvSpPr txBox="1"/>
          <p:nvPr/>
        </p:nvSpPr>
        <p:spPr>
          <a:xfrm>
            <a:off x="777240" y="2011680"/>
            <a:ext cx="6492240" cy="1463040"/>
          </a:xfrm>
          <a:prstGeom prst="rect">
            <a:avLst/>
          </a:prstGeom>
          <a:noFill/>
          <a:ln/>
        </p:spPr>
        <p:txBody>
          <a:bodyPr wrap="square" lIns="0" tIns="0" rIns="0" bIns="0" rtlCol="0" anchor="t"/>
          <a:lstStyle/>
          <a:p>
            <a:pPr marL="0" indent="0">
              <a:buNone/>
            </a:pPr>
            <a:r>
              <a:rPr lang="en-US" sz="1300" b="1" dirty="0">
                <a:solidFill>
                  <a:srgbClr val="13294B"/>
                </a:solidFill>
                <a:latin typeface="Calibri" pitchFamily="34" charset="0"/>
                <a:ea typeface="Calibri" pitchFamily="34" charset="-122"/>
                <a:cs typeface="Calibri" pitchFamily="34" charset="-120"/>
              </a:rPr>
              <a:t>Qué es</a:t>
            </a:r>
            <a:endParaRPr lang="en-US" sz="1700" dirty="0"/>
          </a:p>
          <a:p>
            <a:pPr marL="0" indent="0">
              <a:buNone/>
            </a:pPr>
            <a:r>
              <a:rPr lang="en-US" sz="1700" dirty="0">
                <a:solidFill>
                  <a:srgbClr val="1F2A37"/>
                </a:solidFill>
                <a:latin typeface="Calibri" pitchFamily="34" charset="0"/>
                <a:ea typeface="Calibri" pitchFamily="34" charset="-122"/>
                <a:cs typeface="Calibri" pitchFamily="34" charset="-120"/>
              </a:rPr>
              <a:t>Priorizar la resolución inmediata y emocionalmente cercana (tranquilizar hoy a la familia) frente a </a:t>
            </a:r>
            <a:r>
              <a:rPr lang="en-US" sz="1700" dirty="0" err="1">
                <a:solidFill>
                  <a:srgbClr val="1F2A37"/>
                </a:solidFill>
                <a:latin typeface="Calibri" pitchFamily="34" charset="0"/>
                <a:ea typeface="Calibri" pitchFamily="34" charset="-122"/>
                <a:cs typeface="Calibri" pitchFamily="34" charset="-120"/>
              </a:rPr>
              <a:t>consecuencias</a:t>
            </a:r>
            <a:r>
              <a:rPr lang="en-US" sz="1700" dirty="0">
                <a:solidFill>
                  <a:srgbClr val="1F2A37"/>
                </a:solidFill>
                <a:latin typeface="Calibri" pitchFamily="34" charset="0"/>
                <a:ea typeface="Calibri" pitchFamily="34" charset="-122"/>
                <a:cs typeface="Calibri" pitchFamily="34" charset="-120"/>
              </a:rPr>
              <a:t> </a:t>
            </a:r>
            <a:r>
              <a:rPr lang="en-US" sz="1700" dirty="0" err="1">
                <a:solidFill>
                  <a:srgbClr val="1F2A37"/>
                </a:solidFill>
                <a:latin typeface="Calibri" pitchFamily="34" charset="0"/>
                <a:ea typeface="Calibri" pitchFamily="34" charset="-122"/>
                <a:cs typeface="Calibri" pitchFamily="34" charset="-120"/>
              </a:rPr>
              <a:t>futuras</a:t>
            </a:r>
            <a:r>
              <a:rPr lang="en-US" sz="1700" dirty="0">
                <a:solidFill>
                  <a:srgbClr val="1F2A37"/>
                </a:solidFill>
                <a:latin typeface="Calibri" pitchFamily="34" charset="0"/>
                <a:ea typeface="Calibri" pitchFamily="34" charset="-122"/>
                <a:cs typeface="Calibri" pitchFamily="34" charset="-120"/>
              </a:rPr>
              <a:t> e inciertas, como la resistencia o el daño al microbioma.</a:t>
            </a:r>
            <a:endParaRPr lang="en-US" sz="1700" dirty="0"/>
          </a:p>
        </p:txBody>
      </p:sp>
      <p:sp>
        <p:nvSpPr>
          <p:cNvPr id="18" name="Shape 16"/>
          <p:cNvSpPr/>
          <p:nvPr/>
        </p:nvSpPr>
        <p:spPr>
          <a:xfrm>
            <a:off x="548640" y="3730752"/>
            <a:ext cx="6949440" cy="1143000"/>
          </a:xfrm>
          <a:prstGeom prst="roundRect">
            <a:avLst>
              <a:gd name="adj" fmla="val 8000"/>
            </a:avLst>
          </a:prstGeom>
          <a:solidFill>
            <a:srgbClr val="FFFFFF"/>
          </a:solidFill>
          <a:ln w="12700">
            <a:solidFill>
              <a:srgbClr val="D5DEE8"/>
            </a:solidFill>
            <a:prstDash val="solid"/>
          </a:ln>
        </p:spPr>
      </p:sp>
      <p:pic>
        <p:nvPicPr>
          <p:cNvPr id="19" name="Image 0" descr="preencoded.png"/>
          <p:cNvPicPr>
            <a:picLocks noChangeAspect="1"/>
          </p:cNvPicPr>
          <p:nvPr/>
        </p:nvPicPr>
        <p:blipFill>
          <a:blip r:embed="rId4"/>
          <a:stretch>
            <a:fillRect/>
          </a:stretch>
        </p:blipFill>
        <p:spPr>
          <a:xfrm>
            <a:off x="777240" y="3931920"/>
            <a:ext cx="365760" cy="365760"/>
          </a:xfrm>
          <a:prstGeom prst="rect">
            <a:avLst/>
          </a:prstGeom>
        </p:spPr>
      </p:pic>
      <p:sp>
        <p:nvSpPr>
          <p:cNvPr id="20" name="Text 17"/>
          <p:cNvSpPr txBox="1"/>
          <p:nvPr/>
        </p:nvSpPr>
        <p:spPr>
          <a:xfrm>
            <a:off x="1325880" y="3840480"/>
            <a:ext cx="5989320" cy="960120"/>
          </a:xfrm>
          <a:prstGeom prst="rect">
            <a:avLst/>
          </a:prstGeom>
          <a:noFill/>
          <a:ln/>
        </p:spPr>
        <p:txBody>
          <a:bodyPr wrap="square" lIns="0" tIns="0" rIns="0" bIns="0" rtlCol="0" anchor="t"/>
          <a:lstStyle/>
          <a:p>
            <a:pPr marL="0" indent="0">
              <a:buNone/>
            </a:pPr>
            <a:r>
              <a:rPr lang="en-US" sz="1300" b="1" i="1" dirty="0">
                <a:solidFill>
                  <a:srgbClr val="13294B"/>
                </a:solidFill>
                <a:latin typeface="Calibri" pitchFamily="34" charset="0"/>
                <a:ea typeface="Calibri" pitchFamily="34" charset="-122"/>
                <a:cs typeface="Calibri" pitchFamily="34" charset="-120"/>
              </a:rPr>
              <a:t>En la consulta</a:t>
            </a:r>
            <a:endParaRPr lang="en-US" sz="1600" dirty="0"/>
          </a:p>
          <a:p>
            <a:pPr marL="0" indent="0">
              <a:buNone/>
            </a:pPr>
            <a:r>
              <a:rPr lang="en-US" sz="1600" i="1" dirty="0">
                <a:solidFill>
                  <a:srgbClr val="1F2A37"/>
                </a:solidFill>
                <a:latin typeface="Calibri" pitchFamily="34" charset="0"/>
                <a:ea typeface="Calibri" pitchFamily="34" charset="-122"/>
                <a:cs typeface="Calibri" pitchFamily="34" charset="-120"/>
              </a:rPr>
              <a:t>Un niño llorando y padres angustiados pesan más que una estadística de resistencia proyectada a 2050.</a:t>
            </a:r>
            <a:endParaRPr lang="en-US" sz="1600" dirty="0"/>
          </a:p>
        </p:txBody>
      </p:sp>
      <p:sp>
        <p:nvSpPr>
          <p:cNvPr id="21" name="Shape 18"/>
          <p:cNvSpPr/>
          <p:nvPr/>
        </p:nvSpPr>
        <p:spPr>
          <a:xfrm>
            <a:off x="548640" y="5029200"/>
            <a:ext cx="6949440" cy="1143000"/>
          </a:xfrm>
          <a:prstGeom prst="roundRect">
            <a:avLst>
              <a:gd name="adj" fmla="val 8000"/>
            </a:avLst>
          </a:prstGeom>
          <a:solidFill>
            <a:srgbClr val="13294B"/>
          </a:solidFill>
          <a:ln/>
        </p:spPr>
      </p:sp>
      <p:sp>
        <p:nvSpPr>
          <p:cNvPr id="22" name="Text 19"/>
          <p:cNvSpPr txBox="1"/>
          <p:nvPr/>
        </p:nvSpPr>
        <p:spPr>
          <a:xfrm>
            <a:off x="777240" y="5120640"/>
            <a:ext cx="6492240" cy="987552"/>
          </a:xfrm>
          <a:prstGeom prst="rect">
            <a:avLst/>
          </a:prstGeom>
          <a:noFill/>
          <a:ln/>
        </p:spPr>
        <p:txBody>
          <a:bodyPr wrap="square" lIns="0" tIns="0" rIns="0" bIns="0" rtlCol="0" anchor="t"/>
          <a:lstStyle/>
          <a:p>
            <a:pPr marL="0" indent="0">
              <a:buNone/>
            </a:pPr>
            <a:r>
              <a:rPr lang="en-US" sz="1300" b="1" dirty="0">
                <a:solidFill>
                  <a:srgbClr val="F5A623"/>
                </a:solidFill>
                <a:latin typeface="Calibri" pitchFamily="34" charset="0"/>
                <a:ea typeface="Calibri" pitchFamily="34" charset="-122"/>
                <a:cs typeface="Calibri" pitchFamily="34" charset="-120"/>
              </a:rPr>
              <a:t>Antídoto</a:t>
            </a:r>
            <a:endParaRPr lang="en-US" sz="1600" dirty="0"/>
          </a:p>
          <a:p>
            <a:pPr marL="0" indent="0">
              <a:buNone/>
            </a:pPr>
            <a:r>
              <a:rPr lang="en-US" sz="1600" dirty="0">
                <a:solidFill>
                  <a:srgbClr val="FFFFFF"/>
                </a:solidFill>
                <a:latin typeface="Calibri" pitchFamily="34" charset="0"/>
                <a:ea typeface="Calibri" pitchFamily="34" charset="-122"/>
                <a:cs typeface="Calibri" pitchFamily="34" charset="-120"/>
              </a:rPr>
              <a:t>Traer el futuro al presente: hablar del daño concreto de hoy (diarrea, alergias, microbioma) y no solo de la resistencia global.</a:t>
            </a:r>
            <a:endParaRPr lang="en-US" sz="1600" dirty="0"/>
          </a:p>
        </p:txBody>
      </p:sp>
      <p:pic>
        <p:nvPicPr>
          <p:cNvPr id="23" name="Image 1" descr="C:\Users\vykto\AppData\Local\Temp\claude\C--Users-vykto-Documents-cas-o-urgencias\2bc562c7-e7d0-4a04-80cb-4883182fe4eb\scratchpad\img\r_scale.png"/>
          <p:cNvPicPr>
            <a:picLocks noChangeAspect="1"/>
          </p:cNvPicPr>
          <p:nvPr/>
        </p:nvPicPr>
        <p:blipFill>
          <a:blip r:embed="rId5"/>
          <a:stretch>
            <a:fillRect/>
          </a:stretch>
        </p:blipFill>
        <p:spPr>
          <a:xfrm>
            <a:off x="8494776" y="1874520"/>
            <a:ext cx="2514600" cy="2194560"/>
          </a:xfrm>
          <a:prstGeom prst="rect">
            <a:avLst/>
          </a:prstGeom>
        </p:spPr>
      </p:pic>
      <p:sp>
        <p:nvSpPr>
          <p:cNvPr id="24" name="Shape 20"/>
          <p:cNvSpPr/>
          <p:nvPr/>
        </p:nvSpPr>
        <p:spPr>
          <a:xfrm>
            <a:off x="7863840" y="4343400"/>
            <a:ext cx="3776472" cy="1828800"/>
          </a:xfrm>
          <a:prstGeom prst="roundRect">
            <a:avLst>
              <a:gd name="adj" fmla="val 5000"/>
            </a:avLst>
          </a:prstGeom>
          <a:solidFill>
            <a:srgbClr val="F3F6FA"/>
          </a:solidFill>
          <a:ln/>
        </p:spPr>
      </p:sp>
      <p:sp>
        <p:nvSpPr>
          <p:cNvPr id="25" name="Text 21"/>
          <p:cNvSpPr txBox="1"/>
          <p:nvPr/>
        </p:nvSpPr>
        <p:spPr>
          <a:xfrm>
            <a:off x="8046720" y="4434840"/>
            <a:ext cx="3429000" cy="1691640"/>
          </a:xfrm>
          <a:prstGeom prst="rect">
            <a:avLst/>
          </a:prstGeom>
          <a:noFill/>
          <a:ln/>
        </p:spPr>
        <p:txBody>
          <a:bodyPr wrap="square" lIns="0" tIns="0" rIns="0" bIns="0" rtlCol="0" anchor="t"/>
          <a:lstStyle/>
          <a:p>
            <a:pPr marL="0" indent="0">
              <a:buNone/>
            </a:pPr>
            <a:r>
              <a:rPr lang="en-US" sz="1250" b="1" dirty="0">
                <a:solidFill>
                  <a:srgbClr val="13294B"/>
                </a:solidFill>
                <a:latin typeface="Calibri" pitchFamily="34" charset="0"/>
                <a:ea typeface="Calibri" pitchFamily="34" charset="-122"/>
                <a:cs typeface="Calibri" pitchFamily="34" charset="-120"/>
              </a:rPr>
              <a:t>Lo que dice la evidencia</a:t>
            </a:r>
            <a:endParaRPr lang="en-US" sz="1400" dirty="0"/>
          </a:p>
          <a:p>
            <a:pPr marL="0" indent="0">
              <a:buNone/>
            </a:pPr>
            <a:r>
              <a:rPr lang="en-US" sz="1400" dirty="0">
                <a:solidFill>
                  <a:srgbClr val="1F2A37"/>
                </a:solidFill>
                <a:latin typeface="Calibri" pitchFamily="34" charset="0"/>
                <a:ea typeface="Calibri" pitchFamily="34" charset="-122"/>
                <a:cs typeface="Calibri" pitchFamily="34" charset="-120"/>
              </a:rPr>
              <a:t>Se proyecta un aumento importante de muertes atribuibles a la resistencia antimicrobiana hacia 2050.</a:t>
            </a:r>
            <a:endParaRPr lang="en-US" sz="1400" dirty="0"/>
          </a:p>
          <a:p>
            <a:pPr marL="0" indent="0">
              <a:buNone/>
            </a:pPr>
            <a:r>
              <a:rPr lang="en-US" sz="1050" i="1" dirty="0">
                <a:solidFill>
                  <a:srgbClr val="5B6B7F"/>
                </a:solidFill>
                <a:latin typeface="Calibri" pitchFamily="34" charset="0"/>
                <a:ea typeface="Calibri" pitchFamily="34" charset="-122"/>
                <a:cs typeface="Calibri" pitchFamily="34" charset="-120"/>
              </a:rPr>
              <a:t>Wong, BC Med J 2025</a:t>
            </a:r>
            <a:endParaRPr lang="en-US" sz="1400" dirty="0"/>
          </a:p>
        </p:txBody>
      </p:sp>
      <p:sp>
        <p:nvSpPr>
          <p:cNvPr id="26"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14</a:t>
            </a:fld>
            <a:endParaRPr lang="en-US"/>
          </a:p>
        </p:txBody>
      </p:sp>
      <p:sp>
        <p:nvSpPr>
          <p:cNvPr id="28" name="CuadroTexto 27">
            <a:extLst>
              <a:ext uri="{FF2B5EF4-FFF2-40B4-BE49-F238E27FC236}">
                <a16:creationId xmlns:a16="http://schemas.microsoft.com/office/drawing/2014/main" id="{8328EBDC-835E-45DA-81FA-A9446EFB27E8}"/>
              </a:ext>
            </a:extLst>
          </p:cNvPr>
          <p:cNvSpPr txBox="1"/>
          <p:nvPr/>
        </p:nvSpPr>
        <p:spPr>
          <a:xfrm>
            <a:off x="8372856" y="1254744"/>
            <a:ext cx="2682240" cy="369332"/>
          </a:xfrm>
          <a:prstGeom prst="rect">
            <a:avLst/>
          </a:prstGeom>
          <a:noFill/>
        </p:spPr>
        <p:txBody>
          <a:bodyPr wrap="square">
            <a:spAutoFit/>
          </a:bodyPr>
          <a:lstStyle/>
          <a:p>
            <a:pPr algn="ctr"/>
            <a:r>
              <a:rPr lang="en-US" sz="1800" b="1" dirty="0">
                <a:solidFill>
                  <a:srgbClr val="1F2A37"/>
                </a:solidFill>
                <a:latin typeface="Calibri" pitchFamily="34" charset="0"/>
                <a:ea typeface="Calibri" pitchFamily="34" charset="-122"/>
                <a:cs typeface="Calibri" pitchFamily="34" charset="-120"/>
              </a:rPr>
              <a:t>«No </a:t>
            </a:r>
            <a:r>
              <a:rPr lang="en-US" sz="1800" b="1" dirty="0" err="1">
                <a:solidFill>
                  <a:srgbClr val="1F2A37"/>
                </a:solidFill>
                <a:latin typeface="Calibri" pitchFamily="34" charset="0"/>
                <a:ea typeface="Calibri" pitchFamily="34" charset="-122"/>
                <a:cs typeface="Calibri" pitchFamily="34" charset="-120"/>
              </a:rPr>
              <a:t>pasa</a:t>
            </a:r>
            <a:r>
              <a:rPr lang="en-US" sz="1800" b="1" dirty="0">
                <a:solidFill>
                  <a:srgbClr val="1F2A37"/>
                </a:solidFill>
                <a:latin typeface="Calibri" pitchFamily="34" charset="0"/>
                <a:ea typeface="Calibri" pitchFamily="34" charset="-122"/>
                <a:cs typeface="Calibri" pitchFamily="34" charset="-120"/>
              </a:rPr>
              <a:t> nada» </a:t>
            </a:r>
            <a:endParaRPr lang="es-MX"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4" name="Shape 2"/>
          <p:cNvSpPr/>
          <p:nvPr/>
        </p:nvSpPr>
        <p:spPr>
          <a:xfrm>
            <a:off x="9582912" y="448056"/>
            <a:ext cx="137160" cy="137160"/>
          </a:xfrm>
          <a:prstGeom prst="ellipse">
            <a:avLst/>
          </a:prstGeom>
          <a:solidFill>
            <a:srgbClr val="9FB3C8"/>
          </a:solidFill>
          <a:ln/>
        </p:spPr>
      </p:sp>
      <p:sp>
        <p:nvSpPr>
          <p:cNvPr id="5" name="Shape 3"/>
          <p:cNvSpPr/>
          <p:nvPr/>
        </p:nvSpPr>
        <p:spPr>
          <a:xfrm>
            <a:off x="9793224" y="448056"/>
            <a:ext cx="137160" cy="137160"/>
          </a:xfrm>
          <a:prstGeom prst="ellipse">
            <a:avLst/>
          </a:prstGeom>
          <a:solidFill>
            <a:srgbClr val="9FB3C8"/>
          </a:solidFill>
          <a:ln/>
        </p:spPr>
      </p:sp>
      <p:sp>
        <p:nvSpPr>
          <p:cNvPr id="6" name="Shape 4"/>
          <p:cNvSpPr/>
          <p:nvPr/>
        </p:nvSpPr>
        <p:spPr>
          <a:xfrm>
            <a:off x="10003536" y="448056"/>
            <a:ext cx="137160" cy="137160"/>
          </a:xfrm>
          <a:prstGeom prst="ellipse">
            <a:avLst/>
          </a:prstGeom>
          <a:solidFill>
            <a:srgbClr val="9FB3C8"/>
          </a:solidFill>
          <a:ln/>
        </p:spPr>
      </p:sp>
      <p:sp>
        <p:nvSpPr>
          <p:cNvPr id="7" name="Shape 5"/>
          <p:cNvSpPr/>
          <p:nvPr/>
        </p:nvSpPr>
        <p:spPr>
          <a:xfrm>
            <a:off x="10213848" y="448056"/>
            <a:ext cx="137160" cy="137160"/>
          </a:xfrm>
          <a:prstGeom prst="ellipse">
            <a:avLst/>
          </a:prstGeom>
          <a:solidFill>
            <a:srgbClr val="9FB3C8"/>
          </a:solidFill>
          <a:ln/>
        </p:spPr>
      </p:sp>
      <p:sp>
        <p:nvSpPr>
          <p:cNvPr id="8" name="Shape 6"/>
          <p:cNvSpPr/>
          <p:nvPr/>
        </p:nvSpPr>
        <p:spPr>
          <a:xfrm>
            <a:off x="10424160" y="448056"/>
            <a:ext cx="137160" cy="137160"/>
          </a:xfrm>
          <a:prstGeom prst="ellipse">
            <a:avLst/>
          </a:prstGeom>
          <a:solidFill>
            <a:srgbClr val="9FB3C8"/>
          </a:solidFill>
          <a:ln/>
        </p:spPr>
      </p:sp>
      <p:sp>
        <p:nvSpPr>
          <p:cNvPr id="9" name="Shape 7"/>
          <p:cNvSpPr/>
          <p:nvPr/>
        </p:nvSpPr>
        <p:spPr>
          <a:xfrm>
            <a:off x="10634472" y="448056"/>
            <a:ext cx="137160" cy="137160"/>
          </a:xfrm>
          <a:prstGeom prst="ellipse">
            <a:avLst/>
          </a:prstGeom>
          <a:solidFill>
            <a:srgbClr val="9FB3C8"/>
          </a:solidFill>
          <a:ln/>
        </p:spPr>
      </p:sp>
      <p:sp>
        <p:nvSpPr>
          <p:cNvPr id="10" name="Shape 8"/>
          <p:cNvSpPr/>
          <p:nvPr/>
        </p:nvSpPr>
        <p:spPr>
          <a:xfrm>
            <a:off x="10844784" y="448056"/>
            <a:ext cx="137160" cy="137160"/>
          </a:xfrm>
          <a:prstGeom prst="ellipse">
            <a:avLst/>
          </a:prstGeom>
          <a:solidFill>
            <a:srgbClr val="F5A623"/>
          </a:solidFill>
          <a:ln/>
        </p:spPr>
      </p:sp>
      <p:sp>
        <p:nvSpPr>
          <p:cNvPr id="11" name="Shape 9"/>
          <p:cNvSpPr/>
          <p:nvPr/>
        </p:nvSpPr>
        <p:spPr>
          <a:xfrm>
            <a:off x="11055096" y="448056"/>
            <a:ext cx="137160" cy="137160"/>
          </a:xfrm>
          <a:prstGeom prst="ellipse">
            <a:avLst/>
          </a:prstGeom>
          <a:solidFill>
            <a:srgbClr val="D5DEE8"/>
          </a:solidFill>
          <a:ln/>
        </p:spPr>
      </p:sp>
      <p:sp>
        <p:nvSpPr>
          <p:cNvPr id="12" name="Shape 10"/>
          <p:cNvSpPr/>
          <p:nvPr/>
        </p:nvSpPr>
        <p:spPr>
          <a:xfrm>
            <a:off x="11265408" y="448056"/>
            <a:ext cx="137160" cy="137160"/>
          </a:xfrm>
          <a:prstGeom prst="ellipse">
            <a:avLst/>
          </a:prstGeom>
          <a:solidFill>
            <a:srgbClr val="D5DEE8"/>
          </a:solidFill>
          <a:ln/>
        </p:spPr>
      </p:sp>
      <p:sp>
        <p:nvSpPr>
          <p:cNvPr id="13" name="Shape 11"/>
          <p:cNvSpPr/>
          <p:nvPr/>
        </p:nvSpPr>
        <p:spPr>
          <a:xfrm>
            <a:off x="11475720" y="448056"/>
            <a:ext cx="137160" cy="137160"/>
          </a:xfrm>
          <a:prstGeom prst="ellipse">
            <a:avLst/>
          </a:prstGeom>
          <a:solidFill>
            <a:srgbClr val="D5DEE8"/>
          </a:solidFill>
          <a:ln/>
        </p:spPr>
      </p:sp>
      <p:sp>
        <p:nvSpPr>
          <p:cNvPr id="14" name="Text 12"/>
          <p:cNvSpPr txBox="1"/>
          <p:nvPr/>
        </p:nvSpPr>
        <p:spPr>
          <a:xfrm>
            <a:off x="548640" y="713232"/>
            <a:ext cx="11091672" cy="640080"/>
          </a:xfrm>
          <a:prstGeom prst="rect">
            <a:avLst/>
          </a:prstGeom>
          <a:noFill/>
          <a:ln/>
        </p:spPr>
        <p:txBody>
          <a:bodyPr wrap="square" lIns="0" tIns="0" rIns="0" bIns="0" rtlCol="0" anchor="ctr"/>
          <a:lstStyle/>
          <a:p>
            <a:pPr marL="0" indent="0">
              <a:buNone/>
            </a:pPr>
            <a:r>
              <a:rPr lang="en-US" sz="3200" b="1" dirty="0">
                <a:solidFill>
                  <a:srgbClr val="13294B"/>
                </a:solidFill>
                <a:latin typeface="Arial" pitchFamily="34" charset="0"/>
                <a:ea typeface="Arial" pitchFamily="34" charset="-122"/>
                <a:cs typeface="Arial" pitchFamily="34" charset="-120"/>
              </a:rPr>
              <a:t>Sesgo de reciprocidad</a:t>
            </a:r>
            <a:endParaRPr lang="en-US" sz="3200" dirty="0"/>
          </a:p>
        </p:txBody>
      </p:sp>
      <p:sp>
        <p:nvSpPr>
          <p:cNvPr id="15" name="Text 13"/>
          <p:cNvSpPr txBox="1"/>
          <p:nvPr/>
        </p:nvSpPr>
        <p:spPr>
          <a:xfrm>
            <a:off x="548640" y="1325880"/>
            <a:ext cx="7315200" cy="365760"/>
          </a:xfrm>
          <a:prstGeom prst="rect">
            <a:avLst/>
          </a:prstGeom>
          <a:noFill/>
          <a:ln/>
        </p:spPr>
        <p:txBody>
          <a:bodyPr wrap="square" lIns="0" tIns="0" rIns="0" bIns="0" rtlCol="0" anchor="t"/>
          <a:lstStyle/>
          <a:p>
            <a:pPr marL="0" indent="0">
              <a:buNone/>
            </a:pPr>
            <a:r>
              <a:rPr lang="en-US" sz="1600" i="1" dirty="0">
                <a:solidFill>
                  <a:srgbClr val="5B6B7F"/>
                </a:solidFill>
                <a:latin typeface="Calibri" pitchFamily="34" charset="0"/>
                <a:ea typeface="Calibri" pitchFamily="34" charset="-122"/>
                <a:cs typeface="Calibri" pitchFamily="34" charset="-120"/>
              </a:rPr>
              <a:t>Reciprocity bias</a:t>
            </a:r>
            <a:endParaRPr lang="en-US" sz="1600" dirty="0"/>
          </a:p>
        </p:txBody>
      </p:sp>
      <p:sp>
        <p:nvSpPr>
          <p:cNvPr id="16" name="Shape 14"/>
          <p:cNvSpPr/>
          <p:nvPr/>
        </p:nvSpPr>
        <p:spPr>
          <a:xfrm>
            <a:off x="548640" y="1874520"/>
            <a:ext cx="6949440" cy="1691640"/>
          </a:xfrm>
          <a:prstGeom prst="roundRect">
            <a:avLst>
              <a:gd name="adj" fmla="val 5405"/>
            </a:avLst>
          </a:prstGeom>
          <a:solidFill>
            <a:srgbClr val="F3F6FA"/>
          </a:solidFill>
          <a:ln/>
        </p:spPr>
      </p:sp>
      <p:sp>
        <p:nvSpPr>
          <p:cNvPr id="17" name="Text 15"/>
          <p:cNvSpPr txBox="1"/>
          <p:nvPr/>
        </p:nvSpPr>
        <p:spPr>
          <a:xfrm>
            <a:off x="777240" y="2011680"/>
            <a:ext cx="6492240" cy="1463040"/>
          </a:xfrm>
          <a:prstGeom prst="rect">
            <a:avLst/>
          </a:prstGeom>
          <a:noFill/>
          <a:ln/>
        </p:spPr>
        <p:txBody>
          <a:bodyPr wrap="square" lIns="0" tIns="0" rIns="0" bIns="0" rtlCol="0" anchor="t"/>
          <a:lstStyle/>
          <a:p>
            <a:pPr marL="0" indent="0">
              <a:buNone/>
            </a:pPr>
            <a:r>
              <a:rPr lang="en-US" sz="1300" b="1" dirty="0">
                <a:solidFill>
                  <a:srgbClr val="13294B"/>
                </a:solidFill>
                <a:latin typeface="Calibri" pitchFamily="34" charset="0"/>
                <a:ea typeface="Calibri" pitchFamily="34" charset="-122"/>
                <a:cs typeface="Calibri" pitchFamily="34" charset="-120"/>
              </a:rPr>
              <a:t>Qué es</a:t>
            </a:r>
            <a:endParaRPr lang="en-US" sz="1700" dirty="0"/>
          </a:p>
          <a:p>
            <a:pPr marL="0" indent="0">
              <a:buNone/>
            </a:pPr>
            <a:r>
              <a:rPr lang="en-US" sz="1700" dirty="0">
                <a:solidFill>
                  <a:srgbClr val="1F2A37"/>
                </a:solidFill>
                <a:latin typeface="Calibri" pitchFamily="34" charset="0"/>
                <a:ea typeface="Calibri" pitchFamily="34" charset="-122"/>
                <a:cs typeface="Calibri" pitchFamily="34" charset="-120"/>
              </a:rPr>
              <a:t>Sensación de que hay que «recompensar» al paciente o a su familia con una receta a cambio del esfuerzo, el tiempo o el traslado que hicieron para llegar a la consulta.</a:t>
            </a:r>
            <a:endParaRPr lang="en-US" sz="1700" dirty="0"/>
          </a:p>
        </p:txBody>
      </p:sp>
      <p:sp>
        <p:nvSpPr>
          <p:cNvPr id="18" name="Shape 16"/>
          <p:cNvSpPr/>
          <p:nvPr/>
        </p:nvSpPr>
        <p:spPr>
          <a:xfrm>
            <a:off x="548640" y="3730752"/>
            <a:ext cx="6949440" cy="1143000"/>
          </a:xfrm>
          <a:prstGeom prst="roundRect">
            <a:avLst>
              <a:gd name="adj" fmla="val 8000"/>
            </a:avLst>
          </a:prstGeom>
          <a:solidFill>
            <a:srgbClr val="FFFFFF"/>
          </a:solidFill>
          <a:ln w="12700">
            <a:solidFill>
              <a:srgbClr val="D5DEE8"/>
            </a:solidFill>
            <a:prstDash val="solid"/>
          </a:ln>
        </p:spPr>
      </p:sp>
      <p:pic>
        <p:nvPicPr>
          <p:cNvPr id="19" name="Image 0" descr="preencoded.png"/>
          <p:cNvPicPr>
            <a:picLocks noChangeAspect="1"/>
          </p:cNvPicPr>
          <p:nvPr/>
        </p:nvPicPr>
        <p:blipFill>
          <a:blip r:embed="rId4"/>
          <a:stretch>
            <a:fillRect/>
          </a:stretch>
        </p:blipFill>
        <p:spPr>
          <a:xfrm>
            <a:off x="777240" y="3931920"/>
            <a:ext cx="365760" cy="365760"/>
          </a:xfrm>
          <a:prstGeom prst="rect">
            <a:avLst/>
          </a:prstGeom>
        </p:spPr>
      </p:pic>
      <p:sp>
        <p:nvSpPr>
          <p:cNvPr id="20" name="Text 17"/>
          <p:cNvSpPr txBox="1"/>
          <p:nvPr/>
        </p:nvSpPr>
        <p:spPr>
          <a:xfrm>
            <a:off x="1325880" y="3840480"/>
            <a:ext cx="5989320" cy="960120"/>
          </a:xfrm>
          <a:prstGeom prst="rect">
            <a:avLst/>
          </a:prstGeom>
          <a:noFill/>
          <a:ln/>
        </p:spPr>
        <p:txBody>
          <a:bodyPr wrap="square" lIns="0" tIns="0" rIns="0" bIns="0" rtlCol="0" anchor="t"/>
          <a:lstStyle/>
          <a:p>
            <a:pPr marL="0" indent="0">
              <a:buNone/>
            </a:pPr>
            <a:r>
              <a:rPr lang="en-US" sz="1300" b="1" i="1" dirty="0">
                <a:solidFill>
                  <a:srgbClr val="13294B"/>
                </a:solidFill>
                <a:latin typeface="Calibri" pitchFamily="34" charset="0"/>
                <a:ea typeface="Calibri" pitchFamily="34" charset="-122"/>
                <a:cs typeface="Calibri" pitchFamily="34" charset="-120"/>
              </a:rPr>
              <a:t>En la consulta</a:t>
            </a:r>
            <a:endParaRPr lang="en-US" sz="1600" dirty="0"/>
          </a:p>
          <a:p>
            <a:pPr marL="0" indent="0">
              <a:buNone/>
            </a:pPr>
            <a:r>
              <a:rPr lang="en-US" sz="1600" i="1" dirty="0">
                <a:solidFill>
                  <a:srgbClr val="1F2A37"/>
                </a:solidFill>
                <a:latin typeface="Calibri" pitchFamily="34" charset="0"/>
                <a:ea typeface="Calibri" pitchFamily="34" charset="-122"/>
                <a:cs typeface="Calibri" pitchFamily="34" charset="-120"/>
              </a:rPr>
              <a:t>«Vinieron desde lejos y esperaron dos horas; no se pueden ir sin nada».</a:t>
            </a:r>
            <a:endParaRPr lang="en-US" sz="1600" dirty="0"/>
          </a:p>
        </p:txBody>
      </p:sp>
      <p:sp>
        <p:nvSpPr>
          <p:cNvPr id="21" name="Shape 18"/>
          <p:cNvSpPr/>
          <p:nvPr/>
        </p:nvSpPr>
        <p:spPr>
          <a:xfrm>
            <a:off x="548640" y="5029200"/>
            <a:ext cx="6949440" cy="1143000"/>
          </a:xfrm>
          <a:prstGeom prst="roundRect">
            <a:avLst>
              <a:gd name="adj" fmla="val 8000"/>
            </a:avLst>
          </a:prstGeom>
          <a:solidFill>
            <a:srgbClr val="13294B"/>
          </a:solidFill>
          <a:ln/>
        </p:spPr>
      </p:sp>
      <p:sp>
        <p:nvSpPr>
          <p:cNvPr id="22" name="Text 19"/>
          <p:cNvSpPr txBox="1"/>
          <p:nvPr/>
        </p:nvSpPr>
        <p:spPr>
          <a:xfrm>
            <a:off x="777240" y="5120640"/>
            <a:ext cx="6492240" cy="987552"/>
          </a:xfrm>
          <a:prstGeom prst="rect">
            <a:avLst/>
          </a:prstGeom>
          <a:noFill/>
          <a:ln/>
        </p:spPr>
        <p:txBody>
          <a:bodyPr wrap="square" lIns="0" tIns="0" rIns="0" bIns="0" rtlCol="0" anchor="t"/>
          <a:lstStyle/>
          <a:p>
            <a:pPr marL="0" indent="0">
              <a:buNone/>
            </a:pPr>
            <a:r>
              <a:rPr lang="en-US" sz="1300" b="1" dirty="0">
                <a:solidFill>
                  <a:srgbClr val="F5A623"/>
                </a:solidFill>
                <a:latin typeface="Calibri" pitchFamily="34" charset="0"/>
                <a:ea typeface="Calibri" pitchFamily="34" charset="-122"/>
                <a:cs typeface="Calibri" pitchFamily="34" charset="-120"/>
              </a:rPr>
              <a:t>Antídoto</a:t>
            </a:r>
            <a:endParaRPr lang="en-US" sz="1600" dirty="0"/>
          </a:p>
          <a:p>
            <a:pPr marL="0" indent="0">
              <a:buNone/>
            </a:pPr>
            <a:r>
              <a:rPr lang="en-US" sz="1600" dirty="0">
                <a:solidFill>
                  <a:srgbClr val="FFFFFF"/>
                </a:solidFill>
                <a:latin typeface="Calibri" pitchFamily="34" charset="0"/>
                <a:ea typeface="Calibri" pitchFamily="34" charset="-122"/>
                <a:cs typeface="Calibri" pitchFamily="34" charset="-120"/>
              </a:rPr>
              <a:t>Recompensar con tiempo, explicación y un plan escrito: la receta no antibiótica también es algo que llevarse.</a:t>
            </a:r>
            <a:endParaRPr lang="en-US" sz="1600" dirty="0"/>
          </a:p>
        </p:txBody>
      </p:sp>
      <p:sp>
        <p:nvSpPr>
          <p:cNvPr id="23" name="Shape 20"/>
          <p:cNvSpPr/>
          <p:nvPr/>
        </p:nvSpPr>
        <p:spPr>
          <a:xfrm>
            <a:off x="8659368" y="1874520"/>
            <a:ext cx="2194560" cy="2194560"/>
          </a:xfrm>
          <a:prstGeom prst="ellipse">
            <a:avLst/>
          </a:prstGeom>
          <a:solidFill>
            <a:srgbClr val="1C3A63"/>
          </a:solidFill>
          <a:ln/>
        </p:spPr>
      </p:sp>
      <p:pic>
        <p:nvPicPr>
          <p:cNvPr id="24" name="Image 1" descr="preencoded.png"/>
          <p:cNvPicPr>
            <a:picLocks noChangeAspect="1"/>
          </p:cNvPicPr>
          <p:nvPr/>
        </p:nvPicPr>
        <p:blipFill>
          <a:blip r:embed="rId5"/>
          <a:stretch>
            <a:fillRect/>
          </a:stretch>
        </p:blipFill>
        <p:spPr>
          <a:xfrm>
            <a:off x="9208008" y="2423160"/>
            <a:ext cx="1097280" cy="1097280"/>
          </a:xfrm>
          <a:prstGeom prst="rect">
            <a:avLst/>
          </a:prstGeom>
        </p:spPr>
      </p:pic>
      <p:sp>
        <p:nvSpPr>
          <p:cNvPr id="25" name="Shape 21"/>
          <p:cNvSpPr/>
          <p:nvPr/>
        </p:nvSpPr>
        <p:spPr>
          <a:xfrm>
            <a:off x="7863840" y="4343400"/>
            <a:ext cx="3776472" cy="1828800"/>
          </a:xfrm>
          <a:prstGeom prst="roundRect">
            <a:avLst>
              <a:gd name="adj" fmla="val 5000"/>
            </a:avLst>
          </a:prstGeom>
          <a:solidFill>
            <a:srgbClr val="F3F6FA"/>
          </a:solidFill>
          <a:ln/>
        </p:spPr>
      </p:sp>
      <p:sp>
        <p:nvSpPr>
          <p:cNvPr id="26" name="Text 22"/>
          <p:cNvSpPr txBox="1"/>
          <p:nvPr/>
        </p:nvSpPr>
        <p:spPr>
          <a:xfrm>
            <a:off x="8046720" y="4434840"/>
            <a:ext cx="3429000" cy="1691640"/>
          </a:xfrm>
          <a:prstGeom prst="rect">
            <a:avLst/>
          </a:prstGeom>
          <a:noFill/>
          <a:ln/>
        </p:spPr>
        <p:txBody>
          <a:bodyPr wrap="square" lIns="0" tIns="0" rIns="0" bIns="0" rtlCol="0" anchor="t"/>
          <a:lstStyle/>
          <a:p>
            <a:pPr marL="0" indent="0">
              <a:buNone/>
            </a:pPr>
            <a:r>
              <a:rPr lang="en-US" sz="1250" b="1" dirty="0">
                <a:solidFill>
                  <a:srgbClr val="13294B"/>
                </a:solidFill>
                <a:latin typeface="Calibri" pitchFamily="34" charset="0"/>
                <a:ea typeface="Calibri" pitchFamily="34" charset="-122"/>
                <a:cs typeface="Calibri" pitchFamily="34" charset="-120"/>
              </a:rPr>
              <a:t>Lo que dice la evidencia</a:t>
            </a:r>
            <a:endParaRPr lang="en-US" sz="1400" dirty="0"/>
          </a:p>
          <a:p>
            <a:pPr marL="0" indent="0">
              <a:buNone/>
            </a:pPr>
            <a:r>
              <a:rPr lang="en-US" sz="1400" dirty="0">
                <a:solidFill>
                  <a:srgbClr val="1F2A37"/>
                </a:solidFill>
                <a:latin typeface="Calibri" pitchFamily="34" charset="0"/>
                <a:ea typeface="Calibri" pitchFamily="34" charset="-122"/>
                <a:cs typeface="Calibri" pitchFamily="34" charset="-120"/>
              </a:rPr>
              <a:t>El conflicto no </a:t>
            </a:r>
            <a:r>
              <a:rPr lang="en-US" sz="1400" dirty="0" err="1">
                <a:solidFill>
                  <a:srgbClr val="1F2A37"/>
                </a:solidFill>
                <a:latin typeface="Calibri" pitchFamily="34" charset="0"/>
                <a:ea typeface="Calibri" pitchFamily="34" charset="-122"/>
                <a:cs typeface="Calibri" pitchFamily="34" charset="-120"/>
              </a:rPr>
              <a:t>nace</a:t>
            </a:r>
            <a:r>
              <a:rPr lang="en-US" sz="1400" dirty="0">
                <a:solidFill>
                  <a:srgbClr val="1F2A37"/>
                </a:solidFill>
                <a:latin typeface="Calibri" pitchFamily="34" charset="0"/>
                <a:ea typeface="Calibri" pitchFamily="34" charset="-122"/>
                <a:cs typeface="Calibri" pitchFamily="34" charset="-120"/>
              </a:rPr>
              <a:t> de enviar a los padres a casa con las manos vacías.</a:t>
            </a:r>
            <a:endParaRPr lang="en-US" sz="1400" dirty="0"/>
          </a:p>
          <a:p>
            <a:pPr marL="0" indent="0">
              <a:buNone/>
            </a:pPr>
            <a:r>
              <a:rPr lang="en-US" sz="1050" i="1" dirty="0">
                <a:solidFill>
                  <a:srgbClr val="5B6B7F"/>
                </a:solidFill>
                <a:latin typeface="Calibri" pitchFamily="34" charset="0"/>
                <a:ea typeface="Calibri" pitchFamily="34" charset="-122"/>
                <a:cs typeface="Calibri" pitchFamily="34" charset="-120"/>
              </a:rPr>
              <a:t>Síntesis de la sesión</a:t>
            </a:r>
            <a:endParaRPr lang="en-US" sz="1400" dirty="0"/>
          </a:p>
        </p:txBody>
      </p:sp>
      <p:sp>
        <p:nvSpPr>
          <p:cNvPr id="27"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15</a:t>
            </a:fld>
            <a:endParaRPr lang="en-US"/>
          </a:p>
        </p:txBody>
      </p:sp>
      <p:sp>
        <p:nvSpPr>
          <p:cNvPr id="29" name="CuadroTexto 28">
            <a:extLst>
              <a:ext uri="{FF2B5EF4-FFF2-40B4-BE49-F238E27FC236}">
                <a16:creationId xmlns:a16="http://schemas.microsoft.com/office/drawing/2014/main" id="{2057FDE7-9ACE-4342-B460-1E286403FD34}"/>
              </a:ext>
            </a:extLst>
          </p:cNvPr>
          <p:cNvSpPr txBox="1"/>
          <p:nvPr/>
        </p:nvSpPr>
        <p:spPr>
          <a:xfrm>
            <a:off x="8363712" y="1106424"/>
            <a:ext cx="2438400" cy="646331"/>
          </a:xfrm>
          <a:prstGeom prst="rect">
            <a:avLst/>
          </a:prstGeom>
          <a:noFill/>
        </p:spPr>
        <p:txBody>
          <a:bodyPr wrap="square">
            <a:spAutoFit/>
          </a:bodyPr>
          <a:lstStyle/>
          <a:p>
            <a:pPr algn="ctr"/>
            <a:r>
              <a:rPr lang="en-US" sz="1800" b="1" dirty="0">
                <a:solidFill>
                  <a:srgbClr val="1F2A37"/>
                </a:solidFill>
                <a:latin typeface="Calibri" pitchFamily="34" charset="0"/>
                <a:ea typeface="Calibri" pitchFamily="34" charset="-122"/>
                <a:cs typeface="Calibri" pitchFamily="34" charset="-120"/>
              </a:rPr>
              <a:t>«</a:t>
            </a:r>
            <a:r>
              <a:rPr lang="en-US" sz="1800" b="1" dirty="0" err="1">
                <a:solidFill>
                  <a:srgbClr val="1F2A37"/>
                </a:solidFill>
                <a:latin typeface="Calibri" pitchFamily="34" charset="0"/>
                <a:ea typeface="Calibri" pitchFamily="34" charset="-122"/>
                <a:cs typeface="Calibri" pitchFamily="34" charset="-120"/>
              </a:rPr>
              <a:t>Vienen</a:t>
            </a:r>
            <a:r>
              <a:rPr lang="en-US" sz="1800" b="1" dirty="0">
                <a:solidFill>
                  <a:srgbClr val="1F2A37"/>
                </a:solidFill>
                <a:latin typeface="Calibri" pitchFamily="34" charset="0"/>
                <a:ea typeface="Calibri" pitchFamily="34" charset="-122"/>
                <a:cs typeface="Calibri" pitchFamily="34" charset="-120"/>
              </a:rPr>
              <a:t> a </a:t>
            </a:r>
            <a:r>
              <a:rPr lang="en-US" sz="1800" b="1" dirty="0" err="1">
                <a:solidFill>
                  <a:srgbClr val="1F2A37"/>
                </a:solidFill>
                <a:latin typeface="Calibri" pitchFamily="34" charset="0"/>
                <a:ea typeface="Calibri" pitchFamily="34" charset="-122"/>
                <a:cs typeface="Calibri" pitchFamily="34" charset="-120"/>
              </a:rPr>
              <a:t>verme</a:t>
            </a:r>
            <a:r>
              <a:rPr lang="en-US" sz="1800" b="1" dirty="0">
                <a:solidFill>
                  <a:srgbClr val="1F2A37"/>
                </a:solidFill>
                <a:latin typeface="Calibri" pitchFamily="34" charset="0"/>
                <a:ea typeface="Calibri" pitchFamily="34" charset="-122"/>
                <a:cs typeface="Calibri" pitchFamily="34" charset="-120"/>
              </a:rPr>
              <a:t> para</a:t>
            </a:r>
          </a:p>
          <a:p>
            <a:pPr algn="ctr"/>
            <a:r>
              <a:rPr lang="en-US" b="1" dirty="0">
                <a:solidFill>
                  <a:srgbClr val="1F2A37"/>
                </a:solidFill>
                <a:latin typeface="Calibri" pitchFamily="34" charset="0"/>
                <a:ea typeface="Calibri" pitchFamily="34" charset="-122"/>
                <a:cs typeface="Calibri" pitchFamily="34" charset="-120"/>
              </a:rPr>
              <a:t>que les de algo</a:t>
            </a:r>
            <a:r>
              <a:rPr lang="en-US" sz="1800" b="1" dirty="0">
                <a:solidFill>
                  <a:srgbClr val="1F2A37"/>
                </a:solidFill>
                <a:latin typeface="Calibri" pitchFamily="34" charset="0"/>
                <a:ea typeface="Calibri" pitchFamily="34" charset="-122"/>
                <a:cs typeface="Calibri" pitchFamily="34" charset="-120"/>
              </a:rPr>
              <a:t>» </a:t>
            </a:r>
            <a:endParaRPr lang="es-MX"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65760"/>
            <a:ext cx="3657600" cy="320040"/>
          </a:xfrm>
          <a:prstGeom prst="rect">
            <a:avLst/>
          </a:prstGeom>
          <a:noFill/>
          <a:ln/>
        </p:spPr>
        <p:txBody>
          <a:bodyPr wrap="square" lIns="0" tIns="0" rIns="0" bIns="0" rtlCol="0" anchor="t"/>
          <a:lstStyle/>
          <a:p>
            <a:pPr marL="0" indent="0">
              <a:buNone/>
            </a:pPr>
            <a:r>
              <a:rPr lang="en-US" sz="1300" b="1" kern="0" spc="200" dirty="0">
                <a:solidFill>
                  <a:srgbClr val="9A5B00"/>
                </a:solidFill>
                <a:latin typeface="Calibri" pitchFamily="34" charset="0"/>
                <a:ea typeface="Calibri" pitchFamily="34" charset="-122"/>
                <a:cs typeface="Calibri" pitchFamily="34" charset="-120"/>
              </a:rPr>
              <a:t>SESGO 10 DE 10</a:t>
            </a:r>
            <a:endParaRPr lang="en-US" sz="1300" dirty="0"/>
          </a:p>
        </p:txBody>
      </p:sp>
      <p:sp>
        <p:nvSpPr>
          <p:cNvPr id="4" name="Shape 2"/>
          <p:cNvSpPr/>
          <p:nvPr/>
        </p:nvSpPr>
        <p:spPr>
          <a:xfrm>
            <a:off x="9582912" y="448056"/>
            <a:ext cx="137160" cy="137160"/>
          </a:xfrm>
          <a:prstGeom prst="ellipse">
            <a:avLst/>
          </a:prstGeom>
          <a:solidFill>
            <a:srgbClr val="9FB3C8"/>
          </a:solidFill>
          <a:ln/>
        </p:spPr>
      </p:sp>
      <p:sp>
        <p:nvSpPr>
          <p:cNvPr id="5" name="Shape 3"/>
          <p:cNvSpPr/>
          <p:nvPr/>
        </p:nvSpPr>
        <p:spPr>
          <a:xfrm>
            <a:off x="9793224" y="448056"/>
            <a:ext cx="137160" cy="137160"/>
          </a:xfrm>
          <a:prstGeom prst="ellipse">
            <a:avLst/>
          </a:prstGeom>
          <a:solidFill>
            <a:srgbClr val="9FB3C8"/>
          </a:solidFill>
          <a:ln/>
        </p:spPr>
      </p:sp>
      <p:sp>
        <p:nvSpPr>
          <p:cNvPr id="6" name="Shape 4"/>
          <p:cNvSpPr/>
          <p:nvPr/>
        </p:nvSpPr>
        <p:spPr>
          <a:xfrm>
            <a:off x="10003536" y="448056"/>
            <a:ext cx="137160" cy="137160"/>
          </a:xfrm>
          <a:prstGeom prst="ellipse">
            <a:avLst/>
          </a:prstGeom>
          <a:solidFill>
            <a:srgbClr val="9FB3C8"/>
          </a:solidFill>
          <a:ln/>
        </p:spPr>
      </p:sp>
      <p:sp>
        <p:nvSpPr>
          <p:cNvPr id="7" name="Shape 5"/>
          <p:cNvSpPr/>
          <p:nvPr/>
        </p:nvSpPr>
        <p:spPr>
          <a:xfrm>
            <a:off x="10213848" y="448056"/>
            <a:ext cx="137160" cy="137160"/>
          </a:xfrm>
          <a:prstGeom prst="ellipse">
            <a:avLst/>
          </a:prstGeom>
          <a:solidFill>
            <a:srgbClr val="9FB3C8"/>
          </a:solidFill>
          <a:ln/>
        </p:spPr>
      </p:sp>
      <p:sp>
        <p:nvSpPr>
          <p:cNvPr id="8" name="Shape 6"/>
          <p:cNvSpPr/>
          <p:nvPr/>
        </p:nvSpPr>
        <p:spPr>
          <a:xfrm>
            <a:off x="10424160" y="448056"/>
            <a:ext cx="137160" cy="137160"/>
          </a:xfrm>
          <a:prstGeom prst="ellipse">
            <a:avLst/>
          </a:prstGeom>
          <a:solidFill>
            <a:srgbClr val="9FB3C8"/>
          </a:solidFill>
          <a:ln/>
        </p:spPr>
      </p:sp>
      <p:sp>
        <p:nvSpPr>
          <p:cNvPr id="9" name="Shape 7"/>
          <p:cNvSpPr/>
          <p:nvPr/>
        </p:nvSpPr>
        <p:spPr>
          <a:xfrm>
            <a:off x="10634472" y="448056"/>
            <a:ext cx="137160" cy="137160"/>
          </a:xfrm>
          <a:prstGeom prst="ellipse">
            <a:avLst/>
          </a:prstGeom>
          <a:solidFill>
            <a:srgbClr val="9FB3C8"/>
          </a:solidFill>
          <a:ln/>
        </p:spPr>
      </p:sp>
      <p:sp>
        <p:nvSpPr>
          <p:cNvPr id="10" name="Shape 8"/>
          <p:cNvSpPr/>
          <p:nvPr/>
        </p:nvSpPr>
        <p:spPr>
          <a:xfrm>
            <a:off x="10844784" y="448056"/>
            <a:ext cx="137160" cy="137160"/>
          </a:xfrm>
          <a:prstGeom prst="ellipse">
            <a:avLst/>
          </a:prstGeom>
          <a:solidFill>
            <a:srgbClr val="9FB3C8"/>
          </a:solidFill>
          <a:ln/>
        </p:spPr>
      </p:sp>
      <p:sp>
        <p:nvSpPr>
          <p:cNvPr id="11" name="Shape 9"/>
          <p:cNvSpPr/>
          <p:nvPr/>
        </p:nvSpPr>
        <p:spPr>
          <a:xfrm>
            <a:off x="11055096" y="448056"/>
            <a:ext cx="137160" cy="137160"/>
          </a:xfrm>
          <a:prstGeom prst="ellipse">
            <a:avLst/>
          </a:prstGeom>
          <a:solidFill>
            <a:srgbClr val="9FB3C8"/>
          </a:solidFill>
          <a:ln/>
        </p:spPr>
      </p:sp>
      <p:sp>
        <p:nvSpPr>
          <p:cNvPr id="12" name="Shape 10"/>
          <p:cNvSpPr/>
          <p:nvPr/>
        </p:nvSpPr>
        <p:spPr>
          <a:xfrm>
            <a:off x="11265408" y="448056"/>
            <a:ext cx="137160" cy="137160"/>
          </a:xfrm>
          <a:prstGeom prst="ellipse">
            <a:avLst/>
          </a:prstGeom>
          <a:solidFill>
            <a:srgbClr val="9FB3C8"/>
          </a:solidFill>
          <a:ln/>
        </p:spPr>
      </p:sp>
      <p:sp>
        <p:nvSpPr>
          <p:cNvPr id="13" name="Shape 11"/>
          <p:cNvSpPr/>
          <p:nvPr/>
        </p:nvSpPr>
        <p:spPr>
          <a:xfrm>
            <a:off x="11475720" y="448056"/>
            <a:ext cx="137160" cy="137160"/>
          </a:xfrm>
          <a:prstGeom prst="ellipse">
            <a:avLst/>
          </a:prstGeom>
          <a:solidFill>
            <a:srgbClr val="F5A623"/>
          </a:solidFill>
          <a:ln/>
        </p:spPr>
      </p:sp>
      <p:sp>
        <p:nvSpPr>
          <p:cNvPr id="14" name="Text 12"/>
          <p:cNvSpPr txBox="1"/>
          <p:nvPr/>
        </p:nvSpPr>
        <p:spPr>
          <a:xfrm>
            <a:off x="548640" y="713232"/>
            <a:ext cx="11091672" cy="640080"/>
          </a:xfrm>
          <a:prstGeom prst="rect">
            <a:avLst/>
          </a:prstGeom>
          <a:noFill/>
          <a:ln/>
        </p:spPr>
        <p:txBody>
          <a:bodyPr wrap="square" lIns="0" tIns="0" rIns="0" bIns="0" rtlCol="0" anchor="ctr"/>
          <a:lstStyle/>
          <a:p>
            <a:pPr marL="0" indent="0">
              <a:buNone/>
            </a:pPr>
            <a:r>
              <a:rPr lang="en-US" sz="3200" b="1" dirty="0" err="1">
                <a:solidFill>
                  <a:srgbClr val="13294B"/>
                </a:solidFill>
                <a:latin typeface="Arial" pitchFamily="34" charset="0"/>
                <a:ea typeface="Arial" pitchFamily="34" charset="-122"/>
                <a:cs typeface="Arial" pitchFamily="34" charset="-120"/>
              </a:rPr>
              <a:t>Sesgo</a:t>
            </a:r>
            <a:r>
              <a:rPr lang="en-US" sz="3200" b="1" dirty="0">
                <a:solidFill>
                  <a:srgbClr val="13294B"/>
                </a:solidFill>
                <a:latin typeface="Arial" pitchFamily="34" charset="0"/>
                <a:ea typeface="Arial" pitchFamily="34" charset="-122"/>
                <a:cs typeface="Arial" pitchFamily="34" charset="-120"/>
              </a:rPr>
              <a:t> </a:t>
            </a:r>
            <a:r>
              <a:rPr lang="en-US" sz="3200" b="1" dirty="0" err="1">
                <a:solidFill>
                  <a:srgbClr val="13294B"/>
                </a:solidFill>
                <a:latin typeface="Arial" pitchFamily="34" charset="0"/>
                <a:ea typeface="Arial" pitchFamily="34" charset="-122"/>
                <a:cs typeface="Arial" pitchFamily="34" charset="-120"/>
              </a:rPr>
              <a:t>afectivo</a:t>
            </a:r>
            <a:r>
              <a:rPr lang="en-US" sz="3200" b="1" dirty="0">
                <a:solidFill>
                  <a:srgbClr val="13294B"/>
                </a:solidFill>
                <a:latin typeface="Arial" pitchFamily="34" charset="0"/>
                <a:ea typeface="Arial" pitchFamily="34" charset="-122"/>
                <a:cs typeface="Arial" pitchFamily="34" charset="-120"/>
              </a:rPr>
              <a:t> o de </a:t>
            </a:r>
            <a:r>
              <a:rPr lang="en-US" sz="3200" b="1" dirty="0" err="1">
                <a:solidFill>
                  <a:srgbClr val="13294B"/>
                </a:solidFill>
                <a:latin typeface="Arial" pitchFamily="34" charset="0"/>
                <a:ea typeface="Arial" pitchFamily="34" charset="-122"/>
                <a:cs typeface="Arial" pitchFamily="34" charset="-120"/>
              </a:rPr>
              <a:t>disponibilidad</a:t>
            </a:r>
            <a:endParaRPr lang="en-US" sz="3200" dirty="0"/>
          </a:p>
        </p:txBody>
      </p:sp>
      <p:sp>
        <p:nvSpPr>
          <p:cNvPr id="15" name="Text 13"/>
          <p:cNvSpPr txBox="1"/>
          <p:nvPr/>
        </p:nvSpPr>
        <p:spPr>
          <a:xfrm>
            <a:off x="548640" y="1325880"/>
            <a:ext cx="7315200" cy="365760"/>
          </a:xfrm>
          <a:prstGeom prst="rect">
            <a:avLst/>
          </a:prstGeom>
          <a:noFill/>
          <a:ln/>
        </p:spPr>
        <p:txBody>
          <a:bodyPr wrap="square" lIns="0" tIns="0" rIns="0" bIns="0" rtlCol="0" anchor="t"/>
          <a:lstStyle/>
          <a:p>
            <a:pPr marL="0" indent="0">
              <a:buNone/>
            </a:pPr>
            <a:r>
              <a:rPr lang="en-US" sz="1600" i="1" dirty="0">
                <a:solidFill>
                  <a:srgbClr val="5B6B7F"/>
                </a:solidFill>
                <a:latin typeface="Calibri" pitchFamily="34" charset="0"/>
                <a:ea typeface="Calibri" pitchFamily="34" charset="-122"/>
                <a:cs typeface="Calibri" pitchFamily="34" charset="-120"/>
              </a:rPr>
              <a:t>Affective bias</a:t>
            </a:r>
            <a:endParaRPr lang="en-US" sz="1600" dirty="0"/>
          </a:p>
        </p:txBody>
      </p:sp>
      <p:sp>
        <p:nvSpPr>
          <p:cNvPr id="16" name="Shape 14"/>
          <p:cNvSpPr/>
          <p:nvPr/>
        </p:nvSpPr>
        <p:spPr>
          <a:xfrm>
            <a:off x="548640" y="1874520"/>
            <a:ext cx="6949440" cy="1691640"/>
          </a:xfrm>
          <a:prstGeom prst="roundRect">
            <a:avLst>
              <a:gd name="adj" fmla="val 5405"/>
            </a:avLst>
          </a:prstGeom>
          <a:solidFill>
            <a:srgbClr val="F3F6FA"/>
          </a:solidFill>
          <a:ln/>
        </p:spPr>
      </p:sp>
      <p:sp>
        <p:nvSpPr>
          <p:cNvPr id="17" name="Text 15"/>
          <p:cNvSpPr txBox="1"/>
          <p:nvPr/>
        </p:nvSpPr>
        <p:spPr>
          <a:xfrm>
            <a:off x="777240" y="2011680"/>
            <a:ext cx="6492240" cy="1463040"/>
          </a:xfrm>
          <a:prstGeom prst="rect">
            <a:avLst/>
          </a:prstGeom>
          <a:noFill/>
          <a:ln/>
        </p:spPr>
        <p:txBody>
          <a:bodyPr wrap="square" lIns="0" tIns="0" rIns="0" bIns="0" rtlCol="0" anchor="t"/>
          <a:lstStyle/>
          <a:p>
            <a:pPr marL="0" indent="0">
              <a:buNone/>
            </a:pPr>
            <a:r>
              <a:rPr lang="en-US" sz="1300" b="1" dirty="0">
                <a:solidFill>
                  <a:srgbClr val="13294B"/>
                </a:solidFill>
                <a:latin typeface="Calibri" pitchFamily="34" charset="0"/>
                <a:ea typeface="Calibri" pitchFamily="34" charset="-122"/>
                <a:cs typeface="Calibri" pitchFamily="34" charset="-120"/>
              </a:rPr>
              <a:t>Qué es</a:t>
            </a:r>
            <a:endParaRPr lang="en-US" sz="1700" dirty="0"/>
          </a:p>
          <a:p>
            <a:pPr marL="0" indent="0">
              <a:buNone/>
            </a:pPr>
            <a:r>
              <a:rPr lang="en-US" sz="1700" dirty="0">
                <a:solidFill>
                  <a:srgbClr val="1F2A37"/>
                </a:solidFill>
                <a:latin typeface="Calibri" pitchFamily="34" charset="0"/>
                <a:ea typeface="Calibri" pitchFamily="34" charset="-122"/>
                <a:cs typeface="Calibri" pitchFamily="34" charset="-120"/>
              </a:rPr>
              <a:t>Reacciones emocionales condicionadas por experiencias negativas previas, como un paciente que se complicó, que dejan marcas memorables y distorsionan el juicio en consultas </a:t>
            </a:r>
            <a:r>
              <a:rPr lang="en-US" sz="1700" dirty="0" err="1">
                <a:solidFill>
                  <a:srgbClr val="1F2A37"/>
                </a:solidFill>
                <a:latin typeface="Calibri" pitchFamily="34" charset="0"/>
                <a:ea typeface="Calibri" pitchFamily="34" charset="-122"/>
                <a:cs typeface="Calibri" pitchFamily="34" charset="-120"/>
              </a:rPr>
              <a:t>futuras</a:t>
            </a:r>
            <a:r>
              <a:rPr lang="en-US" sz="1700" dirty="0">
                <a:solidFill>
                  <a:srgbClr val="1F2A37"/>
                </a:solidFill>
                <a:latin typeface="Calibri" pitchFamily="34" charset="0"/>
                <a:ea typeface="Calibri" pitchFamily="34" charset="-122"/>
                <a:cs typeface="Calibri" pitchFamily="34" charset="-120"/>
              </a:rPr>
              <a:t>.</a:t>
            </a:r>
          </a:p>
          <a:p>
            <a:pPr marL="0" indent="0">
              <a:buNone/>
            </a:pPr>
            <a:endParaRPr lang="en-US" sz="1700" dirty="0">
              <a:solidFill>
                <a:srgbClr val="1F2A37"/>
              </a:solidFill>
              <a:latin typeface="Calibri" pitchFamily="34" charset="0"/>
              <a:ea typeface="Calibri" pitchFamily="34" charset="-122"/>
              <a:cs typeface="Calibri" pitchFamily="34" charset="-120"/>
            </a:endParaRPr>
          </a:p>
          <a:p>
            <a:pPr marL="0" indent="0">
              <a:buNone/>
            </a:pPr>
            <a:r>
              <a:rPr lang="en-US" sz="1700" dirty="0">
                <a:solidFill>
                  <a:srgbClr val="1F2A37"/>
                </a:solidFill>
                <a:latin typeface="Calibri" pitchFamily="34" charset="0"/>
                <a:ea typeface="Calibri" pitchFamily="34" charset="-122"/>
                <a:cs typeface="Calibri" pitchFamily="34" charset="-120"/>
              </a:rPr>
              <a:t>Tambien </a:t>
            </a:r>
            <a:r>
              <a:rPr lang="en-US" sz="1700" dirty="0" err="1">
                <a:solidFill>
                  <a:srgbClr val="1F2A37"/>
                </a:solidFill>
                <a:latin typeface="Calibri" pitchFamily="34" charset="0"/>
                <a:ea typeface="Calibri" pitchFamily="34" charset="-122"/>
                <a:cs typeface="Calibri" pitchFamily="34" charset="-120"/>
              </a:rPr>
              <a:t>aplica</a:t>
            </a:r>
            <a:r>
              <a:rPr lang="en-US" sz="1700" dirty="0">
                <a:solidFill>
                  <a:srgbClr val="1F2A37"/>
                </a:solidFill>
                <a:latin typeface="Calibri" pitchFamily="34" charset="0"/>
                <a:ea typeface="Calibri" pitchFamily="34" charset="-122"/>
                <a:cs typeface="Calibri" pitchFamily="34" charset="-120"/>
              </a:rPr>
              <a:t> a </a:t>
            </a:r>
            <a:r>
              <a:rPr lang="en-US" sz="1700" dirty="0" err="1">
                <a:solidFill>
                  <a:srgbClr val="1F2A37"/>
                </a:solidFill>
                <a:latin typeface="Calibri" pitchFamily="34" charset="0"/>
                <a:ea typeface="Calibri" pitchFamily="34" charset="-122"/>
                <a:cs typeface="Calibri" pitchFamily="34" charset="-120"/>
              </a:rPr>
              <a:t>experiencias</a:t>
            </a:r>
            <a:r>
              <a:rPr lang="en-US" sz="1700" dirty="0">
                <a:solidFill>
                  <a:srgbClr val="1F2A37"/>
                </a:solidFill>
                <a:latin typeface="Calibri" pitchFamily="34" charset="0"/>
                <a:ea typeface="Calibri" pitchFamily="34" charset="-122"/>
                <a:cs typeface="Calibri" pitchFamily="34" charset="-120"/>
              </a:rPr>
              <a:t> </a:t>
            </a:r>
            <a:r>
              <a:rPr lang="en-US" sz="1700" dirty="0" err="1">
                <a:solidFill>
                  <a:srgbClr val="1F2A37"/>
                </a:solidFill>
                <a:latin typeface="Calibri" pitchFamily="34" charset="0"/>
                <a:ea typeface="Calibri" pitchFamily="34" charset="-122"/>
                <a:cs typeface="Calibri" pitchFamily="34" charset="-120"/>
              </a:rPr>
              <a:t>positivas</a:t>
            </a:r>
            <a:r>
              <a:rPr lang="en-US" sz="1700" dirty="0">
                <a:solidFill>
                  <a:srgbClr val="1F2A37"/>
                </a:solidFill>
                <a:latin typeface="Calibri" pitchFamily="34" charset="0"/>
                <a:ea typeface="Calibri" pitchFamily="34" charset="-122"/>
                <a:cs typeface="Calibri" pitchFamily="34" charset="-120"/>
              </a:rPr>
              <a:t>. </a:t>
            </a:r>
            <a:endParaRPr lang="en-US" sz="1700" dirty="0"/>
          </a:p>
        </p:txBody>
      </p:sp>
      <p:sp>
        <p:nvSpPr>
          <p:cNvPr id="18" name="Shape 16"/>
          <p:cNvSpPr/>
          <p:nvPr/>
        </p:nvSpPr>
        <p:spPr>
          <a:xfrm>
            <a:off x="548640" y="3730752"/>
            <a:ext cx="6949440" cy="1143000"/>
          </a:xfrm>
          <a:prstGeom prst="roundRect">
            <a:avLst>
              <a:gd name="adj" fmla="val 8000"/>
            </a:avLst>
          </a:prstGeom>
          <a:solidFill>
            <a:srgbClr val="FFFFFF"/>
          </a:solidFill>
          <a:ln w="12700">
            <a:solidFill>
              <a:srgbClr val="D5DEE8"/>
            </a:solidFill>
            <a:prstDash val="solid"/>
          </a:ln>
        </p:spPr>
      </p:sp>
      <p:pic>
        <p:nvPicPr>
          <p:cNvPr id="19" name="Image 0" descr="preencoded.png"/>
          <p:cNvPicPr>
            <a:picLocks noChangeAspect="1"/>
          </p:cNvPicPr>
          <p:nvPr/>
        </p:nvPicPr>
        <p:blipFill>
          <a:blip r:embed="rId4"/>
          <a:stretch>
            <a:fillRect/>
          </a:stretch>
        </p:blipFill>
        <p:spPr>
          <a:xfrm>
            <a:off x="777240" y="3931920"/>
            <a:ext cx="365760" cy="365760"/>
          </a:xfrm>
          <a:prstGeom prst="rect">
            <a:avLst/>
          </a:prstGeom>
        </p:spPr>
      </p:pic>
      <p:sp>
        <p:nvSpPr>
          <p:cNvPr id="20" name="Text 17"/>
          <p:cNvSpPr txBox="1"/>
          <p:nvPr/>
        </p:nvSpPr>
        <p:spPr>
          <a:xfrm>
            <a:off x="1325880" y="3840480"/>
            <a:ext cx="5989320" cy="960120"/>
          </a:xfrm>
          <a:prstGeom prst="rect">
            <a:avLst/>
          </a:prstGeom>
          <a:noFill/>
          <a:ln/>
        </p:spPr>
        <p:txBody>
          <a:bodyPr wrap="square" lIns="0" tIns="0" rIns="0" bIns="0" rtlCol="0" anchor="t"/>
          <a:lstStyle/>
          <a:p>
            <a:pPr marL="0" indent="0">
              <a:buNone/>
            </a:pPr>
            <a:r>
              <a:rPr lang="en-US" sz="1300" b="1" i="1" dirty="0">
                <a:solidFill>
                  <a:srgbClr val="13294B"/>
                </a:solidFill>
                <a:latin typeface="Calibri" pitchFamily="34" charset="0"/>
                <a:ea typeface="Calibri" pitchFamily="34" charset="-122"/>
                <a:cs typeface="Calibri" pitchFamily="34" charset="-120"/>
              </a:rPr>
              <a:t>En la consulta</a:t>
            </a:r>
            <a:endParaRPr lang="en-US" sz="1600" dirty="0"/>
          </a:p>
          <a:p>
            <a:pPr marL="0" indent="0">
              <a:buNone/>
            </a:pPr>
            <a:r>
              <a:rPr lang="en-US" sz="1600" i="1" dirty="0">
                <a:solidFill>
                  <a:srgbClr val="1F2A37"/>
                </a:solidFill>
                <a:latin typeface="Calibri" pitchFamily="34" charset="0"/>
                <a:ea typeface="Calibri" pitchFamily="34" charset="-122"/>
                <a:cs typeface="Calibri" pitchFamily="34" charset="-120"/>
              </a:rPr>
              <a:t>Después de una </a:t>
            </a:r>
            <a:r>
              <a:rPr lang="en-US" sz="1600" i="1" dirty="0" err="1">
                <a:solidFill>
                  <a:srgbClr val="1F2A37"/>
                </a:solidFill>
                <a:latin typeface="Calibri" pitchFamily="34" charset="0"/>
                <a:ea typeface="Calibri" pitchFamily="34" charset="-122"/>
                <a:cs typeface="Calibri" pitchFamily="34" charset="-120"/>
              </a:rPr>
              <a:t>neumonia</a:t>
            </a:r>
            <a:r>
              <a:rPr lang="en-US" sz="1600" i="1" dirty="0">
                <a:solidFill>
                  <a:srgbClr val="1F2A37"/>
                </a:solidFill>
                <a:latin typeface="Calibri" pitchFamily="34" charset="0"/>
                <a:ea typeface="Calibri" pitchFamily="34" charset="-122"/>
                <a:cs typeface="Calibri" pitchFamily="34" charset="-120"/>
              </a:rPr>
              <a:t> </a:t>
            </a:r>
            <a:r>
              <a:rPr lang="en-US" sz="1600" i="1" dirty="0" err="1">
                <a:solidFill>
                  <a:srgbClr val="1F2A37"/>
                </a:solidFill>
                <a:latin typeface="Calibri" pitchFamily="34" charset="0"/>
                <a:ea typeface="Calibri" pitchFamily="34" charset="-122"/>
                <a:cs typeface="Calibri" pitchFamily="34" charset="-120"/>
              </a:rPr>
              <a:t>complicada</a:t>
            </a:r>
            <a:r>
              <a:rPr lang="en-US" sz="1600" i="1" dirty="0">
                <a:solidFill>
                  <a:srgbClr val="1F2A37"/>
                </a:solidFill>
                <a:latin typeface="Calibri" pitchFamily="34" charset="0"/>
                <a:ea typeface="Calibri" pitchFamily="34" charset="-122"/>
                <a:cs typeface="Calibri" pitchFamily="34" charset="-120"/>
              </a:rPr>
              <a:t> que vi hace meses, </a:t>
            </a:r>
            <a:r>
              <a:rPr lang="en-US" sz="1600" i="1" dirty="0" err="1">
                <a:solidFill>
                  <a:srgbClr val="1F2A37"/>
                </a:solidFill>
                <a:latin typeface="Calibri" pitchFamily="34" charset="0"/>
                <a:ea typeface="Calibri" pitchFamily="34" charset="-122"/>
                <a:cs typeface="Calibri" pitchFamily="34" charset="-120"/>
              </a:rPr>
              <a:t>toda</a:t>
            </a:r>
            <a:r>
              <a:rPr lang="en-US" sz="1600" i="1" dirty="0">
                <a:solidFill>
                  <a:srgbClr val="1F2A37"/>
                </a:solidFill>
                <a:latin typeface="Calibri" pitchFamily="34" charset="0"/>
                <a:ea typeface="Calibri" pitchFamily="34" charset="-122"/>
                <a:cs typeface="Calibri" pitchFamily="34" charset="-120"/>
              </a:rPr>
              <a:t> las </a:t>
            </a:r>
            <a:r>
              <a:rPr lang="en-US" sz="1600" i="1" dirty="0" err="1">
                <a:solidFill>
                  <a:srgbClr val="1F2A37"/>
                </a:solidFill>
                <a:latin typeface="Calibri" pitchFamily="34" charset="0"/>
                <a:ea typeface="Calibri" pitchFamily="34" charset="-122"/>
                <a:cs typeface="Calibri" pitchFamily="34" charset="-120"/>
              </a:rPr>
              <a:t>gripas</a:t>
            </a:r>
            <a:r>
              <a:rPr lang="en-US" sz="1600" i="1" dirty="0">
                <a:solidFill>
                  <a:srgbClr val="1F2A37"/>
                </a:solidFill>
                <a:latin typeface="Calibri" pitchFamily="34" charset="0"/>
                <a:ea typeface="Calibri" pitchFamily="34" charset="-122"/>
                <a:cs typeface="Calibri" pitchFamily="34" charset="-120"/>
              </a:rPr>
              <a:t> recibe antibiótico inmediato y por 10 días.</a:t>
            </a:r>
            <a:endParaRPr lang="en-US" sz="1600" dirty="0"/>
          </a:p>
        </p:txBody>
      </p:sp>
      <p:sp>
        <p:nvSpPr>
          <p:cNvPr id="21" name="Shape 18"/>
          <p:cNvSpPr/>
          <p:nvPr/>
        </p:nvSpPr>
        <p:spPr>
          <a:xfrm>
            <a:off x="548640" y="5029200"/>
            <a:ext cx="6949440" cy="1143000"/>
          </a:xfrm>
          <a:prstGeom prst="roundRect">
            <a:avLst>
              <a:gd name="adj" fmla="val 8000"/>
            </a:avLst>
          </a:prstGeom>
          <a:solidFill>
            <a:srgbClr val="13294B"/>
          </a:solidFill>
          <a:ln/>
        </p:spPr>
      </p:sp>
      <p:sp>
        <p:nvSpPr>
          <p:cNvPr id="22" name="Text 19"/>
          <p:cNvSpPr txBox="1"/>
          <p:nvPr/>
        </p:nvSpPr>
        <p:spPr>
          <a:xfrm>
            <a:off x="777240" y="5120640"/>
            <a:ext cx="6492240" cy="987552"/>
          </a:xfrm>
          <a:prstGeom prst="rect">
            <a:avLst/>
          </a:prstGeom>
          <a:noFill/>
          <a:ln/>
        </p:spPr>
        <p:txBody>
          <a:bodyPr wrap="square" lIns="0" tIns="0" rIns="0" bIns="0" rtlCol="0" anchor="t"/>
          <a:lstStyle/>
          <a:p>
            <a:pPr marL="0" indent="0">
              <a:buNone/>
            </a:pPr>
            <a:r>
              <a:rPr lang="en-US" sz="1300" b="1" dirty="0">
                <a:solidFill>
                  <a:srgbClr val="F5A623"/>
                </a:solidFill>
                <a:latin typeface="Calibri" pitchFamily="34" charset="0"/>
                <a:ea typeface="Calibri" pitchFamily="34" charset="-122"/>
                <a:cs typeface="Calibri" pitchFamily="34" charset="-120"/>
              </a:rPr>
              <a:t>Antídoto</a:t>
            </a:r>
            <a:endParaRPr lang="en-US" sz="1600" dirty="0"/>
          </a:p>
          <a:p>
            <a:pPr marL="0" indent="0">
              <a:buNone/>
            </a:pPr>
            <a:r>
              <a:rPr lang="en-US" sz="1600" dirty="0">
                <a:solidFill>
                  <a:srgbClr val="FFFFFF"/>
                </a:solidFill>
                <a:latin typeface="Calibri" pitchFamily="34" charset="0"/>
                <a:ea typeface="Calibri" pitchFamily="34" charset="-122"/>
                <a:cs typeface="Calibri" pitchFamily="34" charset="-120"/>
              </a:rPr>
              <a:t>Interconsulta, revisión de la literatura y estadística local de complicaciones en lugar de la memoria emocional.</a:t>
            </a:r>
            <a:endParaRPr lang="en-US" sz="1600" dirty="0"/>
          </a:p>
        </p:txBody>
      </p:sp>
      <p:sp>
        <p:nvSpPr>
          <p:cNvPr id="23" name="Shape 20"/>
          <p:cNvSpPr/>
          <p:nvPr/>
        </p:nvSpPr>
        <p:spPr>
          <a:xfrm>
            <a:off x="8659368" y="1874520"/>
            <a:ext cx="2194560" cy="2194560"/>
          </a:xfrm>
          <a:prstGeom prst="ellipse">
            <a:avLst/>
          </a:prstGeom>
          <a:solidFill>
            <a:srgbClr val="E8704F"/>
          </a:solidFill>
          <a:ln/>
        </p:spPr>
      </p:sp>
      <p:pic>
        <p:nvPicPr>
          <p:cNvPr id="24" name="Image 1" descr="preencoded.png"/>
          <p:cNvPicPr>
            <a:picLocks noChangeAspect="1"/>
          </p:cNvPicPr>
          <p:nvPr/>
        </p:nvPicPr>
        <p:blipFill>
          <a:blip r:embed="rId5"/>
          <a:stretch>
            <a:fillRect/>
          </a:stretch>
        </p:blipFill>
        <p:spPr>
          <a:xfrm>
            <a:off x="9208008" y="2423160"/>
            <a:ext cx="1097280" cy="1097280"/>
          </a:xfrm>
          <a:prstGeom prst="rect">
            <a:avLst/>
          </a:prstGeom>
        </p:spPr>
      </p:pic>
      <p:sp>
        <p:nvSpPr>
          <p:cNvPr id="25" name="Shape 21"/>
          <p:cNvSpPr/>
          <p:nvPr/>
        </p:nvSpPr>
        <p:spPr>
          <a:xfrm>
            <a:off x="7863840" y="4343400"/>
            <a:ext cx="3776472" cy="1828800"/>
          </a:xfrm>
          <a:prstGeom prst="roundRect">
            <a:avLst>
              <a:gd name="adj" fmla="val 5000"/>
            </a:avLst>
          </a:prstGeom>
          <a:solidFill>
            <a:srgbClr val="F3F6FA"/>
          </a:solidFill>
          <a:ln/>
        </p:spPr>
      </p:sp>
      <p:sp>
        <p:nvSpPr>
          <p:cNvPr id="26" name="Text 22"/>
          <p:cNvSpPr txBox="1"/>
          <p:nvPr/>
        </p:nvSpPr>
        <p:spPr>
          <a:xfrm>
            <a:off x="8046720" y="4434840"/>
            <a:ext cx="3429000" cy="1691640"/>
          </a:xfrm>
          <a:prstGeom prst="rect">
            <a:avLst/>
          </a:prstGeom>
          <a:noFill/>
          <a:ln/>
        </p:spPr>
        <p:txBody>
          <a:bodyPr wrap="square" lIns="0" tIns="0" rIns="0" bIns="0" rtlCol="0" anchor="t"/>
          <a:lstStyle/>
          <a:p>
            <a:pPr marL="0" indent="0">
              <a:buNone/>
            </a:pPr>
            <a:r>
              <a:rPr lang="en-US" sz="1250" b="1" dirty="0">
                <a:solidFill>
                  <a:srgbClr val="13294B"/>
                </a:solidFill>
                <a:latin typeface="Calibri" pitchFamily="34" charset="0"/>
                <a:ea typeface="Calibri" pitchFamily="34" charset="-122"/>
                <a:cs typeface="Calibri" pitchFamily="34" charset="-120"/>
              </a:rPr>
              <a:t>Lo que dice la evidencia</a:t>
            </a:r>
            <a:endParaRPr lang="en-US" sz="1400" dirty="0"/>
          </a:p>
          <a:p>
            <a:pPr marL="0" indent="0">
              <a:buNone/>
            </a:pPr>
            <a:r>
              <a:rPr lang="en-US" sz="1400" dirty="0">
                <a:solidFill>
                  <a:srgbClr val="1F2A37"/>
                </a:solidFill>
                <a:latin typeface="Calibri" pitchFamily="34" charset="0"/>
                <a:ea typeface="Calibri" pitchFamily="34" charset="-122"/>
                <a:cs typeface="Calibri" pitchFamily="34" charset="-120"/>
              </a:rPr>
              <a:t>Las recaídas y los fracasos se recuerdan con más facilidad y llevan a esquemas más largos o de espectro más amplio.</a:t>
            </a:r>
            <a:endParaRPr lang="en-US" sz="1400" dirty="0"/>
          </a:p>
          <a:p>
            <a:pPr marL="0" indent="0">
              <a:buNone/>
            </a:pPr>
            <a:r>
              <a:rPr lang="en-US" sz="1050" i="1" dirty="0">
                <a:solidFill>
                  <a:srgbClr val="5B6B7F"/>
                </a:solidFill>
                <a:latin typeface="Calibri" pitchFamily="34" charset="0"/>
                <a:ea typeface="Calibri" pitchFamily="34" charset="-122"/>
                <a:cs typeface="Calibri" pitchFamily="34" charset="-120"/>
              </a:rPr>
              <a:t>Wong, BC Med J 2025</a:t>
            </a:r>
            <a:endParaRPr lang="en-US" sz="1400" dirty="0"/>
          </a:p>
        </p:txBody>
      </p:sp>
      <p:sp>
        <p:nvSpPr>
          <p:cNvPr id="27"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4" name="Shape 2"/>
          <p:cNvSpPr/>
          <p:nvPr/>
        </p:nvSpPr>
        <p:spPr>
          <a:xfrm>
            <a:off x="9582912" y="448056"/>
            <a:ext cx="137160" cy="137160"/>
          </a:xfrm>
          <a:prstGeom prst="ellipse">
            <a:avLst/>
          </a:prstGeom>
          <a:solidFill>
            <a:srgbClr val="9FB3C8"/>
          </a:solidFill>
          <a:ln/>
        </p:spPr>
      </p:sp>
      <p:sp>
        <p:nvSpPr>
          <p:cNvPr id="5" name="Shape 3"/>
          <p:cNvSpPr/>
          <p:nvPr/>
        </p:nvSpPr>
        <p:spPr>
          <a:xfrm>
            <a:off x="9793224" y="448056"/>
            <a:ext cx="137160" cy="137160"/>
          </a:xfrm>
          <a:prstGeom prst="ellipse">
            <a:avLst/>
          </a:prstGeom>
          <a:solidFill>
            <a:srgbClr val="9FB3C8"/>
          </a:solidFill>
          <a:ln/>
        </p:spPr>
      </p:sp>
      <p:sp>
        <p:nvSpPr>
          <p:cNvPr id="6" name="Shape 4"/>
          <p:cNvSpPr/>
          <p:nvPr/>
        </p:nvSpPr>
        <p:spPr>
          <a:xfrm>
            <a:off x="10003536" y="448056"/>
            <a:ext cx="137160" cy="137160"/>
          </a:xfrm>
          <a:prstGeom prst="ellipse">
            <a:avLst/>
          </a:prstGeom>
          <a:solidFill>
            <a:srgbClr val="9FB3C8"/>
          </a:solidFill>
          <a:ln/>
        </p:spPr>
      </p:sp>
      <p:sp>
        <p:nvSpPr>
          <p:cNvPr id="7" name="Shape 5"/>
          <p:cNvSpPr/>
          <p:nvPr/>
        </p:nvSpPr>
        <p:spPr>
          <a:xfrm>
            <a:off x="10213848" y="448056"/>
            <a:ext cx="137160" cy="137160"/>
          </a:xfrm>
          <a:prstGeom prst="ellipse">
            <a:avLst/>
          </a:prstGeom>
          <a:solidFill>
            <a:srgbClr val="9FB3C8"/>
          </a:solidFill>
          <a:ln/>
        </p:spPr>
      </p:sp>
      <p:sp>
        <p:nvSpPr>
          <p:cNvPr id="8" name="Shape 6"/>
          <p:cNvSpPr/>
          <p:nvPr/>
        </p:nvSpPr>
        <p:spPr>
          <a:xfrm>
            <a:off x="10424160" y="448056"/>
            <a:ext cx="137160" cy="137160"/>
          </a:xfrm>
          <a:prstGeom prst="ellipse">
            <a:avLst/>
          </a:prstGeom>
          <a:solidFill>
            <a:srgbClr val="9FB3C8"/>
          </a:solidFill>
          <a:ln/>
        </p:spPr>
      </p:sp>
      <p:sp>
        <p:nvSpPr>
          <p:cNvPr id="9" name="Shape 7"/>
          <p:cNvSpPr/>
          <p:nvPr/>
        </p:nvSpPr>
        <p:spPr>
          <a:xfrm>
            <a:off x="10634472" y="448056"/>
            <a:ext cx="137160" cy="137160"/>
          </a:xfrm>
          <a:prstGeom prst="ellipse">
            <a:avLst/>
          </a:prstGeom>
          <a:solidFill>
            <a:srgbClr val="9FB3C8"/>
          </a:solidFill>
          <a:ln/>
        </p:spPr>
      </p:sp>
      <p:sp>
        <p:nvSpPr>
          <p:cNvPr id="10" name="Shape 8"/>
          <p:cNvSpPr/>
          <p:nvPr/>
        </p:nvSpPr>
        <p:spPr>
          <a:xfrm>
            <a:off x="10844784" y="448056"/>
            <a:ext cx="137160" cy="137160"/>
          </a:xfrm>
          <a:prstGeom prst="ellipse">
            <a:avLst/>
          </a:prstGeom>
          <a:solidFill>
            <a:srgbClr val="9FB3C8"/>
          </a:solidFill>
          <a:ln/>
        </p:spPr>
      </p:sp>
      <p:sp>
        <p:nvSpPr>
          <p:cNvPr id="11" name="Shape 9"/>
          <p:cNvSpPr/>
          <p:nvPr/>
        </p:nvSpPr>
        <p:spPr>
          <a:xfrm>
            <a:off x="11055096" y="448056"/>
            <a:ext cx="137160" cy="137160"/>
          </a:xfrm>
          <a:prstGeom prst="ellipse">
            <a:avLst/>
          </a:prstGeom>
          <a:solidFill>
            <a:srgbClr val="F5A623"/>
          </a:solidFill>
          <a:ln/>
        </p:spPr>
      </p:sp>
      <p:sp>
        <p:nvSpPr>
          <p:cNvPr id="12" name="Shape 10"/>
          <p:cNvSpPr/>
          <p:nvPr/>
        </p:nvSpPr>
        <p:spPr>
          <a:xfrm>
            <a:off x="11265408" y="448056"/>
            <a:ext cx="137160" cy="137160"/>
          </a:xfrm>
          <a:prstGeom prst="ellipse">
            <a:avLst/>
          </a:prstGeom>
          <a:solidFill>
            <a:srgbClr val="D5DEE8"/>
          </a:solidFill>
          <a:ln/>
        </p:spPr>
      </p:sp>
      <p:sp>
        <p:nvSpPr>
          <p:cNvPr id="13" name="Shape 11"/>
          <p:cNvSpPr/>
          <p:nvPr/>
        </p:nvSpPr>
        <p:spPr>
          <a:xfrm>
            <a:off x="11475720" y="448056"/>
            <a:ext cx="137160" cy="137160"/>
          </a:xfrm>
          <a:prstGeom prst="ellipse">
            <a:avLst/>
          </a:prstGeom>
          <a:solidFill>
            <a:srgbClr val="D5DEE8"/>
          </a:solidFill>
          <a:ln/>
        </p:spPr>
      </p:sp>
      <p:sp>
        <p:nvSpPr>
          <p:cNvPr id="14" name="Text 12"/>
          <p:cNvSpPr txBox="1"/>
          <p:nvPr/>
        </p:nvSpPr>
        <p:spPr>
          <a:xfrm>
            <a:off x="548640" y="713232"/>
            <a:ext cx="11091672" cy="640080"/>
          </a:xfrm>
          <a:prstGeom prst="rect">
            <a:avLst/>
          </a:prstGeom>
          <a:noFill/>
          <a:ln/>
        </p:spPr>
        <p:txBody>
          <a:bodyPr wrap="square" lIns="0" tIns="0" rIns="0" bIns="0" rtlCol="0" anchor="ctr"/>
          <a:lstStyle/>
          <a:p>
            <a:pPr marL="0" indent="0">
              <a:buNone/>
            </a:pPr>
            <a:r>
              <a:rPr lang="en-US" sz="2700" b="1" dirty="0" err="1">
                <a:solidFill>
                  <a:srgbClr val="13294B"/>
                </a:solidFill>
                <a:latin typeface="Arial" pitchFamily="34" charset="0"/>
                <a:ea typeface="Arial" pitchFamily="34" charset="-122"/>
                <a:cs typeface="Arial" pitchFamily="34" charset="-120"/>
              </a:rPr>
              <a:t>Sesgo</a:t>
            </a:r>
            <a:r>
              <a:rPr lang="en-US" sz="2700" b="1" dirty="0">
                <a:solidFill>
                  <a:srgbClr val="13294B"/>
                </a:solidFill>
                <a:latin typeface="Arial" pitchFamily="34" charset="0"/>
                <a:ea typeface="Arial" pitchFamily="34" charset="-122"/>
                <a:cs typeface="Arial" pitchFamily="34" charset="-120"/>
              </a:rPr>
              <a:t> de </a:t>
            </a:r>
            <a:r>
              <a:rPr lang="en-US" sz="2700" b="1" dirty="0" err="1">
                <a:solidFill>
                  <a:srgbClr val="13294B"/>
                </a:solidFill>
                <a:latin typeface="Arial" pitchFamily="34" charset="0"/>
                <a:ea typeface="Arial" pitchFamily="34" charset="-122"/>
                <a:cs typeface="Arial" pitchFamily="34" charset="-120"/>
              </a:rPr>
              <a:t>lectura</a:t>
            </a:r>
            <a:r>
              <a:rPr lang="en-US" sz="2700" b="1" dirty="0">
                <a:solidFill>
                  <a:srgbClr val="13294B"/>
                </a:solidFill>
                <a:latin typeface="Arial" pitchFamily="34" charset="0"/>
                <a:ea typeface="Arial" pitchFamily="34" charset="-122"/>
                <a:cs typeface="Arial" pitchFamily="34" charset="-120"/>
              </a:rPr>
              <a:t> de la </a:t>
            </a:r>
            <a:r>
              <a:rPr lang="en-US" sz="2700" b="1" dirty="0" err="1">
                <a:solidFill>
                  <a:srgbClr val="13294B"/>
                </a:solidFill>
                <a:latin typeface="Arial" pitchFamily="34" charset="0"/>
                <a:ea typeface="Arial" pitchFamily="34" charset="-122"/>
                <a:cs typeface="Arial" pitchFamily="34" charset="-120"/>
              </a:rPr>
              <a:t>mente</a:t>
            </a:r>
            <a:endParaRPr lang="en-US" sz="2700" dirty="0"/>
          </a:p>
        </p:txBody>
      </p:sp>
      <p:sp>
        <p:nvSpPr>
          <p:cNvPr id="15" name="Text 13"/>
          <p:cNvSpPr txBox="1"/>
          <p:nvPr/>
        </p:nvSpPr>
        <p:spPr>
          <a:xfrm>
            <a:off x="548640" y="1325880"/>
            <a:ext cx="7315200" cy="365760"/>
          </a:xfrm>
          <a:prstGeom prst="rect">
            <a:avLst/>
          </a:prstGeom>
          <a:noFill/>
          <a:ln/>
        </p:spPr>
        <p:txBody>
          <a:bodyPr wrap="square" lIns="0" tIns="0" rIns="0" bIns="0" rtlCol="0" anchor="t"/>
          <a:lstStyle/>
          <a:p>
            <a:pPr marL="0" indent="0">
              <a:buNone/>
            </a:pPr>
            <a:r>
              <a:rPr lang="en-US" sz="1600" i="1" dirty="0">
                <a:solidFill>
                  <a:srgbClr val="5B6B7F"/>
                </a:solidFill>
                <a:latin typeface="Calibri" pitchFamily="34" charset="0"/>
                <a:ea typeface="Calibri" pitchFamily="34" charset="-122"/>
                <a:cs typeface="Calibri" pitchFamily="34" charset="-120"/>
              </a:rPr>
              <a:t>Mind-reading bias</a:t>
            </a:r>
            <a:endParaRPr lang="en-US" sz="1600" dirty="0"/>
          </a:p>
        </p:txBody>
      </p:sp>
      <p:sp>
        <p:nvSpPr>
          <p:cNvPr id="16" name="Shape 14"/>
          <p:cNvSpPr/>
          <p:nvPr/>
        </p:nvSpPr>
        <p:spPr>
          <a:xfrm>
            <a:off x="548640" y="1874520"/>
            <a:ext cx="6949440" cy="1691640"/>
          </a:xfrm>
          <a:prstGeom prst="roundRect">
            <a:avLst>
              <a:gd name="adj" fmla="val 5405"/>
            </a:avLst>
          </a:prstGeom>
          <a:solidFill>
            <a:srgbClr val="F3F6FA"/>
          </a:solidFill>
          <a:ln/>
        </p:spPr>
      </p:sp>
      <p:sp>
        <p:nvSpPr>
          <p:cNvPr id="17" name="Text 15"/>
          <p:cNvSpPr txBox="1"/>
          <p:nvPr/>
        </p:nvSpPr>
        <p:spPr>
          <a:xfrm>
            <a:off x="777240" y="2011680"/>
            <a:ext cx="6492240" cy="1463040"/>
          </a:xfrm>
          <a:prstGeom prst="rect">
            <a:avLst/>
          </a:prstGeom>
          <a:noFill/>
          <a:ln/>
        </p:spPr>
        <p:txBody>
          <a:bodyPr wrap="square" lIns="0" tIns="0" rIns="0" bIns="0" rtlCol="0" anchor="t"/>
          <a:lstStyle/>
          <a:p>
            <a:pPr marL="0" indent="0">
              <a:buNone/>
            </a:pPr>
            <a:r>
              <a:rPr lang="en-US" sz="1300" b="1" dirty="0">
                <a:solidFill>
                  <a:srgbClr val="13294B"/>
                </a:solidFill>
                <a:latin typeface="Calibri" pitchFamily="34" charset="0"/>
                <a:ea typeface="Calibri" pitchFamily="34" charset="-122"/>
                <a:cs typeface="Calibri" pitchFamily="34" charset="-120"/>
              </a:rPr>
              <a:t>Qué es</a:t>
            </a:r>
            <a:endParaRPr lang="en-US" sz="1700" dirty="0"/>
          </a:p>
          <a:p>
            <a:pPr marL="0" indent="0">
              <a:buNone/>
            </a:pPr>
            <a:r>
              <a:rPr lang="en-US" sz="1700" dirty="0">
                <a:solidFill>
                  <a:srgbClr val="1F2A37"/>
                </a:solidFill>
                <a:latin typeface="Calibri" pitchFamily="34" charset="0"/>
                <a:ea typeface="Calibri" pitchFamily="34" charset="-122"/>
                <a:cs typeface="Calibri" pitchFamily="34" charset="-120"/>
              </a:rPr>
              <a:t>Suponer que los padres exigen un antibiótico. </a:t>
            </a:r>
          </a:p>
          <a:p>
            <a:pPr marL="0" indent="0">
              <a:buNone/>
            </a:pPr>
            <a:r>
              <a:rPr lang="en-US" sz="1700" dirty="0" err="1">
                <a:solidFill>
                  <a:srgbClr val="1F2A37"/>
                </a:solidFill>
                <a:latin typeface="Calibri" pitchFamily="34" charset="0"/>
                <a:ea typeface="Calibri" pitchFamily="34" charset="-122"/>
                <a:cs typeface="Calibri" pitchFamily="34" charset="-120"/>
              </a:rPr>
              <a:t>Muchas</a:t>
            </a:r>
            <a:r>
              <a:rPr lang="en-US" sz="1700" dirty="0">
                <a:solidFill>
                  <a:srgbClr val="1F2A37"/>
                </a:solidFill>
                <a:latin typeface="Calibri" pitchFamily="34" charset="0"/>
                <a:ea typeface="Calibri" pitchFamily="34" charset="-122"/>
                <a:cs typeface="Calibri" pitchFamily="34" charset="-120"/>
              </a:rPr>
              <a:t> veces solo buscan un examen minucioso, una explicación clara y alivio para los síntomas.</a:t>
            </a:r>
            <a:endParaRPr lang="en-US" sz="1700" dirty="0"/>
          </a:p>
        </p:txBody>
      </p:sp>
      <p:sp>
        <p:nvSpPr>
          <p:cNvPr id="18" name="Shape 16"/>
          <p:cNvSpPr/>
          <p:nvPr/>
        </p:nvSpPr>
        <p:spPr>
          <a:xfrm>
            <a:off x="548640" y="3730752"/>
            <a:ext cx="6949440" cy="1143000"/>
          </a:xfrm>
          <a:prstGeom prst="roundRect">
            <a:avLst>
              <a:gd name="adj" fmla="val 8000"/>
            </a:avLst>
          </a:prstGeom>
          <a:solidFill>
            <a:srgbClr val="FFFFFF"/>
          </a:solidFill>
          <a:ln w="12700">
            <a:solidFill>
              <a:srgbClr val="D5DEE8"/>
            </a:solidFill>
            <a:prstDash val="solid"/>
          </a:ln>
        </p:spPr>
      </p:sp>
      <p:pic>
        <p:nvPicPr>
          <p:cNvPr id="19" name="Image 0" descr="preencoded.png"/>
          <p:cNvPicPr>
            <a:picLocks noChangeAspect="1"/>
          </p:cNvPicPr>
          <p:nvPr/>
        </p:nvPicPr>
        <p:blipFill>
          <a:blip r:embed="rId4"/>
          <a:stretch>
            <a:fillRect/>
          </a:stretch>
        </p:blipFill>
        <p:spPr>
          <a:xfrm>
            <a:off x="777240" y="3931920"/>
            <a:ext cx="365760" cy="365760"/>
          </a:xfrm>
          <a:prstGeom prst="rect">
            <a:avLst/>
          </a:prstGeom>
        </p:spPr>
      </p:pic>
      <p:sp>
        <p:nvSpPr>
          <p:cNvPr id="20" name="Text 17"/>
          <p:cNvSpPr txBox="1"/>
          <p:nvPr/>
        </p:nvSpPr>
        <p:spPr>
          <a:xfrm>
            <a:off x="1325880" y="3840480"/>
            <a:ext cx="5989320" cy="960120"/>
          </a:xfrm>
          <a:prstGeom prst="rect">
            <a:avLst/>
          </a:prstGeom>
          <a:noFill/>
          <a:ln/>
        </p:spPr>
        <p:txBody>
          <a:bodyPr wrap="square" lIns="0" tIns="0" rIns="0" bIns="0" rtlCol="0" anchor="t"/>
          <a:lstStyle/>
          <a:p>
            <a:pPr marL="0" indent="0">
              <a:buNone/>
            </a:pPr>
            <a:r>
              <a:rPr lang="en-US" sz="1300" b="1" i="1" dirty="0">
                <a:solidFill>
                  <a:srgbClr val="13294B"/>
                </a:solidFill>
                <a:latin typeface="Calibri" pitchFamily="34" charset="0"/>
                <a:ea typeface="Calibri" pitchFamily="34" charset="-122"/>
                <a:cs typeface="Calibri" pitchFamily="34" charset="-120"/>
              </a:rPr>
              <a:t>En la consulta</a:t>
            </a:r>
            <a:endParaRPr lang="en-US" sz="1600" dirty="0"/>
          </a:p>
          <a:p>
            <a:pPr marL="0" indent="0">
              <a:buNone/>
            </a:pPr>
            <a:r>
              <a:rPr lang="en-US" sz="1600" i="1" dirty="0">
                <a:solidFill>
                  <a:srgbClr val="1F2A37"/>
                </a:solidFill>
                <a:latin typeface="Calibri" pitchFamily="34" charset="0"/>
                <a:ea typeface="Calibri" pitchFamily="34" charset="-122"/>
                <a:cs typeface="Calibri" pitchFamily="34" charset="-120"/>
              </a:rPr>
              <a:t>«Seguro viene por antibiótico», antes de que la madre diga una sola palabra.</a:t>
            </a:r>
            <a:endParaRPr lang="en-US" sz="1600" dirty="0"/>
          </a:p>
        </p:txBody>
      </p:sp>
      <p:sp>
        <p:nvSpPr>
          <p:cNvPr id="21" name="Shape 18"/>
          <p:cNvSpPr/>
          <p:nvPr/>
        </p:nvSpPr>
        <p:spPr>
          <a:xfrm>
            <a:off x="548640" y="5029200"/>
            <a:ext cx="6949440" cy="1143000"/>
          </a:xfrm>
          <a:prstGeom prst="roundRect">
            <a:avLst>
              <a:gd name="adj" fmla="val 8000"/>
            </a:avLst>
          </a:prstGeom>
          <a:solidFill>
            <a:srgbClr val="13294B"/>
          </a:solidFill>
          <a:ln/>
        </p:spPr>
      </p:sp>
      <p:sp>
        <p:nvSpPr>
          <p:cNvPr id="22" name="Text 19"/>
          <p:cNvSpPr txBox="1"/>
          <p:nvPr/>
        </p:nvSpPr>
        <p:spPr>
          <a:xfrm>
            <a:off x="777240" y="5120640"/>
            <a:ext cx="6492240" cy="987552"/>
          </a:xfrm>
          <a:prstGeom prst="rect">
            <a:avLst/>
          </a:prstGeom>
          <a:noFill/>
          <a:ln/>
        </p:spPr>
        <p:txBody>
          <a:bodyPr wrap="square" lIns="0" tIns="0" rIns="0" bIns="0" rtlCol="0" anchor="t"/>
          <a:lstStyle/>
          <a:p>
            <a:pPr marL="0" indent="0">
              <a:buNone/>
            </a:pPr>
            <a:r>
              <a:rPr lang="en-US" sz="1300" b="1" dirty="0">
                <a:solidFill>
                  <a:srgbClr val="F5A623"/>
                </a:solidFill>
                <a:latin typeface="Calibri" pitchFamily="34" charset="0"/>
                <a:ea typeface="Calibri" pitchFamily="34" charset="-122"/>
                <a:cs typeface="Calibri" pitchFamily="34" charset="-120"/>
              </a:rPr>
              <a:t>Antídoto</a:t>
            </a:r>
            <a:endParaRPr lang="en-US" sz="1600" dirty="0"/>
          </a:p>
          <a:p>
            <a:pPr marL="0" indent="0">
              <a:buNone/>
            </a:pPr>
            <a:r>
              <a:rPr lang="en-US" sz="1600" dirty="0">
                <a:solidFill>
                  <a:srgbClr val="FFFFFF"/>
                </a:solidFill>
                <a:latin typeface="Calibri" pitchFamily="34" charset="0"/>
                <a:ea typeface="Calibri" pitchFamily="34" charset="-122"/>
                <a:cs typeface="Calibri" pitchFamily="34" charset="-120"/>
              </a:rPr>
              <a:t>Preguntar en lugar de suponer: «¿</a:t>
            </a:r>
            <a:r>
              <a:rPr lang="en-US" sz="1600" dirty="0" err="1">
                <a:solidFill>
                  <a:srgbClr val="FFFFFF"/>
                </a:solidFill>
                <a:latin typeface="Calibri" pitchFamily="34" charset="0"/>
                <a:ea typeface="Calibri" pitchFamily="34" charset="-122"/>
                <a:cs typeface="Calibri" pitchFamily="34" charset="-120"/>
              </a:rPr>
              <a:t>Qué</a:t>
            </a:r>
            <a:r>
              <a:rPr lang="en-US" sz="1600" dirty="0">
                <a:solidFill>
                  <a:srgbClr val="FFFFFF"/>
                </a:solidFill>
                <a:latin typeface="Calibri" pitchFamily="34" charset="0"/>
                <a:ea typeface="Calibri" pitchFamily="34" charset="-122"/>
                <a:cs typeface="Calibri" pitchFamily="34" charset="-120"/>
              </a:rPr>
              <a:t> es lo que </a:t>
            </a:r>
            <a:r>
              <a:rPr lang="en-US" sz="1600" dirty="0" err="1">
                <a:solidFill>
                  <a:srgbClr val="FFFFFF"/>
                </a:solidFill>
                <a:latin typeface="Calibri" pitchFamily="34" charset="0"/>
                <a:ea typeface="Calibri" pitchFamily="34" charset="-122"/>
                <a:cs typeface="Calibri" pitchFamily="34" charset="-120"/>
              </a:rPr>
              <a:t>más</a:t>
            </a:r>
            <a:r>
              <a:rPr lang="en-US" sz="1600" dirty="0">
                <a:solidFill>
                  <a:srgbClr val="FFFFFF"/>
                </a:solidFill>
                <a:latin typeface="Calibri" pitchFamily="34" charset="0"/>
                <a:ea typeface="Calibri" pitchFamily="34" charset="-122"/>
                <a:cs typeface="Calibri" pitchFamily="34" charset="-120"/>
              </a:rPr>
              <a:t> le preocupa? ¿Qué esperaba de la consulta de hoy?».</a:t>
            </a:r>
            <a:endParaRPr lang="en-US" sz="1600" dirty="0"/>
          </a:p>
        </p:txBody>
      </p:sp>
      <p:sp>
        <p:nvSpPr>
          <p:cNvPr id="23" name="Shape 20"/>
          <p:cNvSpPr/>
          <p:nvPr/>
        </p:nvSpPr>
        <p:spPr>
          <a:xfrm>
            <a:off x="8659368" y="1874520"/>
            <a:ext cx="2194560" cy="2194560"/>
          </a:xfrm>
          <a:prstGeom prst="ellipse">
            <a:avLst/>
          </a:prstGeom>
          <a:solidFill>
            <a:srgbClr val="E8704F"/>
          </a:solidFill>
          <a:ln/>
        </p:spPr>
      </p:sp>
      <p:pic>
        <p:nvPicPr>
          <p:cNvPr id="24" name="Image 1" descr="preencoded.png"/>
          <p:cNvPicPr>
            <a:picLocks noChangeAspect="1"/>
          </p:cNvPicPr>
          <p:nvPr/>
        </p:nvPicPr>
        <p:blipFill>
          <a:blip r:embed="rId5"/>
          <a:stretch>
            <a:fillRect/>
          </a:stretch>
        </p:blipFill>
        <p:spPr>
          <a:xfrm>
            <a:off x="9208008" y="2423160"/>
            <a:ext cx="1097280" cy="1097280"/>
          </a:xfrm>
          <a:prstGeom prst="rect">
            <a:avLst/>
          </a:prstGeom>
        </p:spPr>
      </p:pic>
      <p:sp>
        <p:nvSpPr>
          <p:cNvPr id="25" name="Shape 21"/>
          <p:cNvSpPr/>
          <p:nvPr/>
        </p:nvSpPr>
        <p:spPr>
          <a:xfrm>
            <a:off x="7863840" y="4343400"/>
            <a:ext cx="3776472" cy="1828800"/>
          </a:xfrm>
          <a:prstGeom prst="roundRect">
            <a:avLst>
              <a:gd name="adj" fmla="val 5000"/>
            </a:avLst>
          </a:prstGeom>
          <a:solidFill>
            <a:srgbClr val="F3F6FA"/>
          </a:solidFill>
          <a:ln/>
        </p:spPr>
      </p:sp>
      <p:sp>
        <p:nvSpPr>
          <p:cNvPr id="26" name="Text 22"/>
          <p:cNvSpPr txBox="1"/>
          <p:nvPr/>
        </p:nvSpPr>
        <p:spPr>
          <a:xfrm>
            <a:off x="8046720" y="4434840"/>
            <a:ext cx="3429000" cy="1691640"/>
          </a:xfrm>
          <a:prstGeom prst="rect">
            <a:avLst/>
          </a:prstGeom>
          <a:noFill/>
          <a:ln/>
        </p:spPr>
        <p:txBody>
          <a:bodyPr wrap="square" lIns="0" tIns="0" rIns="0" bIns="0" rtlCol="0" anchor="t"/>
          <a:lstStyle/>
          <a:p>
            <a:pPr marL="0" indent="0">
              <a:buNone/>
            </a:pPr>
            <a:r>
              <a:rPr lang="en-US" sz="1250" b="1" dirty="0">
                <a:solidFill>
                  <a:srgbClr val="13294B"/>
                </a:solidFill>
                <a:latin typeface="Calibri" pitchFamily="34" charset="0"/>
                <a:ea typeface="Calibri" pitchFamily="34" charset="-122"/>
                <a:cs typeface="Calibri" pitchFamily="34" charset="-120"/>
              </a:rPr>
              <a:t>Lo que dice la evidencia</a:t>
            </a:r>
            <a:endParaRPr lang="en-US" sz="1400" dirty="0"/>
          </a:p>
          <a:p>
            <a:pPr marL="0" indent="0">
              <a:buNone/>
            </a:pPr>
            <a:r>
              <a:rPr lang="en-US" sz="1400" dirty="0">
                <a:solidFill>
                  <a:srgbClr val="1F2A37"/>
                </a:solidFill>
                <a:latin typeface="Calibri" pitchFamily="34" charset="0"/>
                <a:ea typeface="Calibri" pitchFamily="34" charset="-122"/>
                <a:cs typeface="Calibri" pitchFamily="34" charset="-120"/>
              </a:rPr>
              <a:t>Hasta </a:t>
            </a:r>
            <a:r>
              <a:rPr lang="en-US" sz="1400" dirty="0" err="1">
                <a:solidFill>
                  <a:srgbClr val="1F2A37"/>
                </a:solidFill>
                <a:latin typeface="Calibri" pitchFamily="34" charset="0"/>
                <a:ea typeface="Calibri" pitchFamily="34" charset="-122"/>
                <a:cs typeface="Calibri" pitchFamily="34" charset="-120"/>
              </a:rPr>
              <a:t>en</a:t>
            </a:r>
            <a:r>
              <a:rPr lang="en-US" sz="1400" dirty="0">
                <a:solidFill>
                  <a:srgbClr val="1F2A37"/>
                </a:solidFill>
                <a:latin typeface="Calibri" pitchFamily="34" charset="0"/>
                <a:ea typeface="Calibri" pitchFamily="34" charset="-122"/>
                <a:cs typeface="Calibri" pitchFamily="34" charset="-120"/>
              </a:rPr>
              <a:t> 25% de los casos el médico cree que la familia espera una </a:t>
            </a:r>
            <a:r>
              <a:rPr lang="en-US" sz="1400" dirty="0" err="1">
                <a:solidFill>
                  <a:srgbClr val="1F2A37"/>
                </a:solidFill>
                <a:latin typeface="Calibri" pitchFamily="34" charset="0"/>
                <a:ea typeface="Calibri" pitchFamily="34" charset="-122"/>
                <a:cs typeface="Calibri" pitchFamily="34" charset="-120"/>
              </a:rPr>
              <a:t>receta</a:t>
            </a:r>
            <a:r>
              <a:rPr lang="en-US" sz="1400" dirty="0">
                <a:solidFill>
                  <a:srgbClr val="1F2A37"/>
                </a:solidFill>
                <a:latin typeface="Calibri" pitchFamily="34" charset="0"/>
                <a:ea typeface="Calibri" pitchFamily="34" charset="-122"/>
                <a:cs typeface="Calibri" pitchFamily="34" charset="-120"/>
              </a:rPr>
              <a:t> por </a:t>
            </a:r>
            <a:r>
              <a:rPr lang="en-US" sz="1400" dirty="0" err="1">
                <a:solidFill>
                  <a:srgbClr val="1F2A37"/>
                </a:solidFill>
                <a:latin typeface="Calibri" pitchFamily="34" charset="0"/>
                <a:ea typeface="Calibri" pitchFamily="34" charset="-122"/>
                <a:cs typeface="Calibri" pitchFamily="34" charset="-120"/>
              </a:rPr>
              <a:t>antibiotico</a:t>
            </a:r>
            <a:r>
              <a:rPr lang="en-US" sz="1400" dirty="0">
                <a:solidFill>
                  <a:srgbClr val="1F2A37"/>
                </a:solidFill>
                <a:latin typeface="Calibri" pitchFamily="34" charset="0"/>
                <a:ea typeface="Calibri" pitchFamily="34" charset="-122"/>
                <a:cs typeface="Calibri" pitchFamily="34" charset="-120"/>
              </a:rPr>
              <a:t> cuando no es así. </a:t>
            </a:r>
            <a:r>
              <a:rPr lang="en-US" sz="1050" i="1" dirty="0">
                <a:solidFill>
                  <a:srgbClr val="5B6B7F"/>
                </a:solidFill>
                <a:latin typeface="Calibri" pitchFamily="34" charset="0"/>
                <a:ea typeface="Calibri" pitchFamily="34" charset="-122"/>
                <a:cs typeface="Calibri" pitchFamily="34" charset="-120"/>
              </a:rPr>
              <a:t>Mangione-Smith, Pediatrics 1999</a:t>
            </a:r>
            <a:endParaRPr lang="en-US" sz="1400" dirty="0"/>
          </a:p>
        </p:txBody>
      </p:sp>
      <p:sp>
        <p:nvSpPr>
          <p:cNvPr id="27"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8FA3BF"/>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FFFFFF"/>
                </a:solidFill>
                <a:latin typeface="Arial" pitchFamily="34" charset="0"/>
                <a:ea typeface="Arial" pitchFamily="34" charset="-122"/>
                <a:cs typeface="Arial" pitchFamily="34" charset="-120"/>
              </a:rPr>
              <a:t>La paradoja de la presión parental</a:t>
            </a:r>
            <a:endParaRPr lang="en-US" sz="3000" dirty="0"/>
          </a:p>
        </p:txBody>
      </p:sp>
      <p:pic>
        <p:nvPicPr>
          <p:cNvPr id="4" name="Image 0" descr="C:\Users\vykto\AppData\Local\Temp\claude\C--Users-vykto-Documents-cas-o-urgencias\2bc562c7-e7d0-4a04-80cb-4883182fe4eb\scratchpad\img\r_parents.png"/>
          <p:cNvPicPr>
            <a:picLocks noChangeAspect="1"/>
          </p:cNvPicPr>
          <p:nvPr/>
        </p:nvPicPr>
        <p:blipFill>
          <a:blip r:embed="rId4"/>
          <a:stretch>
            <a:fillRect/>
          </a:stretch>
        </p:blipFill>
        <p:spPr>
          <a:xfrm>
            <a:off x="4041648" y="1234440"/>
            <a:ext cx="4114800" cy="2414016"/>
          </a:xfrm>
          <a:prstGeom prst="rect">
            <a:avLst/>
          </a:prstGeom>
        </p:spPr>
      </p:pic>
      <p:sp>
        <p:nvSpPr>
          <p:cNvPr id="5" name="Text 2"/>
          <p:cNvSpPr txBox="1"/>
          <p:nvPr/>
        </p:nvSpPr>
        <p:spPr>
          <a:xfrm>
            <a:off x="548640" y="3886200"/>
            <a:ext cx="3557016" cy="457200"/>
          </a:xfrm>
          <a:prstGeom prst="rect">
            <a:avLst/>
          </a:prstGeom>
          <a:noFill/>
          <a:ln/>
        </p:spPr>
        <p:txBody>
          <a:bodyPr wrap="square" lIns="0" tIns="0" rIns="0" bIns="0" rtlCol="0" anchor="t"/>
          <a:lstStyle/>
          <a:p>
            <a:pPr marL="0" indent="0" algn="ctr">
              <a:buNone/>
            </a:pPr>
            <a:r>
              <a:rPr lang="en-US" sz="2000" b="1" dirty="0">
                <a:solidFill>
                  <a:srgbClr val="F5A623"/>
                </a:solidFill>
                <a:latin typeface="Arial" pitchFamily="34" charset="0"/>
                <a:ea typeface="Arial" pitchFamily="34" charset="-122"/>
                <a:cs typeface="Arial" pitchFamily="34" charset="-120"/>
              </a:rPr>
              <a:t>La percepción</a:t>
            </a:r>
            <a:endParaRPr lang="en-US" sz="2000" dirty="0"/>
          </a:p>
        </p:txBody>
      </p:sp>
      <p:sp>
        <p:nvSpPr>
          <p:cNvPr id="6" name="Text 3"/>
          <p:cNvSpPr txBox="1"/>
          <p:nvPr/>
        </p:nvSpPr>
        <p:spPr>
          <a:xfrm>
            <a:off x="640080" y="4389120"/>
            <a:ext cx="3374136" cy="1645920"/>
          </a:xfrm>
          <a:prstGeom prst="rect">
            <a:avLst/>
          </a:prstGeom>
          <a:noFill/>
          <a:ln/>
        </p:spPr>
        <p:txBody>
          <a:bodyPr wrap="square" lIns="0" tIns="0" rIns="0" bIns="0" rtlCol="0" anchor="t"/>
          <a:lstStyle/>
          <a:p>
            <a:pPr marL="0" indent="0" algn="ctr">
              <a:buNone/>
            </a:pPr>
            <a:r>
              <a:rPr lang="en-US" dirty="0">
                <a:solidFill>
                  <a:srgbClr val="FFFFFF"/>
                </a:solidFill>
                <a:latin typeface="Calibri" pitchFamily="34" charset="0"/>
                <a:ea typeface="Calibri" pitchFamily="34" charset="-122"/>
                <a:cs typeface="Calibri" pitchFamily="34" charset="-120"/>
              </a:rPr>
              <a:t>Recetamos </a:t>
            </a:r>
            <a:r>
              <a:rPr lang="en-US" dirty="0" err="1">
                <a:solidFill>
                  <a:srgbClr val="FFFFFF"/>
                </a:solidFill>
                <a:latin typeface="Calibri" pitchFamily="34" charset="0"/>
                <a:ea typeface="Calibri" pitchFamily="34" charset="-122"/>
                <a:cs typeface="Calibri" pitchFamily="34" charset="-120"/>
              </a:rPr>
              <a:t>porque</a:t>
            </a:r>
            <a:r>
              <a:rPr lang="en-US" dirty="0">
                <a:solidFill>
                  <a:srgbClr val="FFFFFF"/>
                </a:solidFill>
                <a:latin typeface="Calibri" pitchFamily="34" charset="0"/>
                <a:ea typeface="Calibri" pitchFamily="34" charset="-122"/>
                <a:cs typeface="Calibri" pitchFamily="34" charset="-120"/>
              </a:rPr>
              <a:t> </a:t>
            </a:r>
            <a:r>
              <a:rPr lang="en-US" dirty="0" err="1">
                <a:solidFill>
                  <a:srgbClr val="FFFFFF"/>
                </a:solidFill>
                <a:latin typeface="Calibri" pitchFamily="34" charset="0"/>
                <a:ea typeface="Calibri" pitchFamily="34" charset="-122"/>
                <a:cs typeface="Calibri" pitchFamily="34" charset="-120"/>
              </a:rPr>
              <a:t>percibimos</a:t>
            </a:r>
            <a:r>
              <a:rPr lang="en-US" dirty="0">
                <a:solidFill>
                  <a:srgbClr val="FFFFFF"/>
                </a:solidFill>
                <a:latin typeface="Calibri" pitchFamily="34" charset="0"/>
                <a:ea typeface="Calibri" pitchFamily="34" charset="-122"/>
                <a:cs typeface="Calibri" pitchFamily="34" charset="-120"/>
              </a:rPr>
              <a:t>  una </a:t>
            </a:r>
            <a:r>
              <a:rPr lang="en-US" dirty="0" err="1">
                <a:solidFill>
                  <a:srgbClr val="FFFFFF"/>
                </a:solidFill>
                <a:latin typeface="Calibri" pitchFamily="34" charset="0"/>
                <a:ea typeface="Calibri" pitchFamily="34" charset="-122"/>
                <a:cs typeface="Calibri" pitchFamily="34" charset="-120"/>
              </a:rPr>
              <a:t>exigencia</a:t>
            </a:r>
            <a:r>
              <a:rPr lang="en-US" dirty="0">
                <a:solidFill>
                  <a:srgbClr val="FFFFFF"/>
                </a:solidFill>
                <a:latin typeface="Calibri" pitchFamily="34" charset="0"/>
                <a:ea typeface="Calibri" pitchFamily="34" charset="-122"/>
                <a:cs typeface="Calibri" pitchFamily="34" charset="-120"/>
              </a:rPr>
              <a:t> de una «solución rápida».</a:t>
            </a:r>
            <a:endParaRPr lang="en-US" dirty="0"/>
          </a:p>
        </p:txBody>
      </p:sp>
      <p:sp>
        <p:nvSpPr>
          <p:cNvPr id="7" name="Text 4"/>
          <p:cNvSpPr txBox="1"/>
          <p:nvPr/>
        </p:nvSpPr>
        <p:spPr>
          <a:xfrm>
            <a:off x="7790688" y="3886200"/>
            <a:ext cx="3557016" cy="457200"/>
          </a:xfrm>
          <a:prstGeom prst="rect">
            <a:avLst/>
          </a:prstGeom>
          <a:noFill/>
          <a:ln/>
        </p:spPr>
        <p:txBody>
          <a:bodyPr wrap="square" lIns="0" tIns="0" rIns="0" bIns="0" rtlCol="0" anchor="t"/>
          <a:lstStyle/>
          <a:p>
            <a:pPr marL="0" indent="0" algn="ctr">
              <a:buNone/>
            </a:pPr>
            <a:r>
              <a:rPr lang="en-US" sz="2000" b="1" dirty="0">
                <a:solidFill>
                  <a:srgbClr val="F5A623"/>
                </a:solidFill>
                <a:latin typeface="Arial" pitchFamily="34" charset="0"/>
                <a:ea typeface="Arial" pitchFamily="34" charset="-122"/>
                <a:cs typeface="Arial" pitchFamily="34" charset="-120"/>
              </a:rPr>
              <a:t>La realidad</a:t>
            </a:r>
            <a:endParaRPr lang="en-US" sz="2000" dirty="0"/>
          </a:p>
        </p:txBody>
      </p:sp>
      <p:sp>
        <p:nvSpPr>
          <p:cNvPr id="8" name="Text 5"/>
          <p:cNvSpPr txBox="1"/>
          <p:nvPr/>
        </p:nvSpPr>
        <p:spPr>
          <a:xfrm>
            <a:off x="7882128" y="4389120"/>
            <a:ext cx="3374136" cy="1645920"/>
          </a:xfrm>
          <a:prstGeom prst="rect">
            <a:avLst/>
          </a:prstGeom>
          <a:noFill/>
          <a:ln/>
        </p:spPr>
        <p:txBody>
          <a:bodyPr wrap="square" lIns="0" tIns="0" rIns="0" bIns="0" rtlCol="0" anchor="t"/>
          <a:lstStyle/>
          <a:p>
            <a:pPr marL="0" indent="0" algn="ctr">
              <a:buNone/>
            </a:pPr>
            <a:r>
              <a:rPr lang="en-US" dirty="0">
                <a:solidFill>
                  <a:srgbClr val="FFFFFF"/>
                </a:solidFill>
                <a:latin typeface="Calibri" pitchFamily="34" charset="0"/>
                <a:ea typeface="Calibri" pitchFamily="34" charset="-122"/>
                <a:cs typeface="Calibri" pitchFamily="34" charset="-120"/>
              </a:rPr>
              <a:t>Muchos padres buscan validación, un diagnóstico claro y un plan para aliviar a su hijo. </a:t>
            </a:r>
          </a:p>
          <a:p>
            <a:pPr marL="0" indent="0" algn="ctr">
              <a:buNone/>
            </a:pPr>
            <a:r>
              <a:rPr lang="en-US" dirty="0">
                <a:solidFill>
                  <a:srgbClr val="FFFFFF"/>
                </a:solidFill>
                <a:latin typeface="Calibri" pitchFamily="34" charset="0"/>
                <a:ea typeface="Calibri" pitchFamily="34" charset="-122"/>
                <a:cs typeface="Calibri" pitchFamily="34" charset="-120"/>
              </a:rPr>
              <a:t>Lo que </a:t>
            </a:r>
            <a:r>
              <a:rPr lang="en-US" dirty="0" err="1">
                <a:solidFill>
                  <a:srgbClr val="FFFFFF"/>
                </a:solidFill>
                <a:latin typeface="Calibri" pitchFamily="34" charset="0"/>
                <a:ea typeface="Calibri" pitchFamily="34" charset="-122"/>
                <a:cs typeface="Calibri" pitchFamily="34" charset="-120"/>
              </a:rPr>
              <a:t>predice</a:t>
            </a:r>
            <a:r>
              <a:rPr lang="en-US" dirty="0">
                <a:solidFill>
                  <a:srgbClr val="FFFFFF"/>
                </a:solidFill>
                <a:latin typeface="Calibri" pitchFamily="34" charset="0"/>
                <a:ea typeface="Calibri" pitchFamily="34" charset="-122"/>
                <a:cs typeface="Calibri" pitchFamily="34" charset="-120"/>
              </a:rPr>
              <a:t> mas la receta es lo que el médico cree que esperan.</a:t>
            </a:r>
            <a:endParaRPr lang="en-US" dirty="0"/>
          </a:p>
        </p:txBody>
      </p:sp>
      <p:sp>
        <p:nvSpPr>
          <p:cNvPr id="11" name="Shape 8"/>
          <p:cNvSpPr/>
          <p:nvPr/>
        </p:nvSpPr>
        <p:spPr>
          <a:xfrm>
            <a:off x="4224528" y="3977640"/>
            <a:ext cx="0" cy="1920240"/>
          </a:xfrm>
          <a:prstGeom prst="line">
            <a:avLst/>
          </a:prstGeom>
          <a:noFill/>
          <a:ln w="12700">
            <a:solidFill>
              <a:srgbClr val="2E4C78"/>
            </a:solidFill>
            <a:prstDash val="solid"/>
          </a:ln>
        </p:spPr>
      </p:sp>
      <p:sp>
        <p:nvSpPr>
          <p:cNvPr id="12" name="Shape 9"/>
          <p:cNvSpPr/>
          <p:nvPr/>
        </p:nvSpPr>
        <p:spPr>
          <a:xfrm>
            <a:off x="7973568" y="3977640"/>
            <a:ext cx="0" cy="1920240"/>
          </a:xfrm>
          <a:prstGeom prst="line">
            <a:avLst/>
          </a:prstGeom>
          <a:noFill/>
          <a:ln w="12700">
            <a:solidFill>
              <a:srgbClr val="2E4C78"/>
            </a:solidFill>
            <a:prstDash val="solid"/>
          </a:ln>
        </p:spPr>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F"/>
                </a:solidFill>
                <a:latin typeface="Calibri"/>
                <a:ea typeface="Calibri"/>
                <a:cs typeface="Calibri"/>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Lo que dicen los padres: una pregunta en mis redes</a:t>
            </a:r>
            <a:endParaRPr lang="en-US" sz="3000" dirty="0"/>
          </a:p>
        </p:txBody>
      </p:sp>
      <p:pic>
        <p:nvPicPr>
          <p:cNvPr id="4" name="Image 0" descr="C:\Users\vykto\AppData\Local\Temp\claude\C--Users-vykto-Documents-cas-o-urgencias\2bc562c7-e7d0-4a04-80cb-4883182fe4eb\scratchpad\img\r_post.png"/>
          <p:cNvPicPr>
            <a:picLocks noChangeAspect="1"/>
          </p:cNvPicPr>
          <p:nvPr/>
        </p:nvPicPr>
        <p:blipFill>
          <a:blip r:embed="rId4"/>
          <a:stretch>
            <a:fillRect/>
          </a:stretch>
        </p:blipFill>
        <p:spPr>
          <a:xfrm>
            <a:off x="548640" y="1268172"/>
            <a:ext cx="4107629" cy="3486708"/>
          </a:xfrm>
          <a:prstGeom prst="rect">
            <a:avLst/>
          </a:prstGeom>
        </p:spPr>
      </p:pic>
      <p:pic>
        <p:nvPicPr>
          <p:cNvPr id="5" name="Image 1" descr="C:\Users\vykto\AppData\Local\Temp\claude\C--Users-vykto-Documents-cas-o-urgencias\2bc562c7-e7d0-4a04-80cb-4883182fe4eb\scratchpad\img\r_comments_red.png"/>
          <p:cNvPicPr>
            <a:picLocks noChangeAspect="1"/>
          </p:cNvPicPr>
          <p:nvPr/>
        </p:nvPicPr>
        <p:blipFill rotWithShape="1">
          <a:blip r:embed="rId5"/>
          <a:srcRect t="17675"/>
          <a:stretch/>
        </p:blipFill>
        <p:spPr>
          <a:xfrm>
            <a:off x="5084016" y="1268172"/>
            <a:ext cx="6713537" cy="5491907"/>
          </a:xfrm>
          <a:prstGeom prst="rect">
            <a:avLst/>
          </a:prstGeom>
        </p:spPr>
      </p:pic>
      <p:sp>
        <p:nvSpPr>
          <p:cNvPr id="6" name="Shape 2"/>
          <p:cNvSpPr/>
          <p:nvPr/>
        </p:nvSpPr>
        <p:spPr>
          <a:xfrm>
            <a:off x="394447" y="4892040"/>
            <a:ext cx="4444702" cy="1325880"/>
          </a:xfrm>
          <a:prstGeom prst="roundRect">
            <a:avLst>
              <a:gd name="adj" fmla="val 6897"/>
            </a:avLst>
          </a:prstGeom>
          <a:solidFill>
            <a:srgbClr val="13294B"/>
          </a:solidFill>
          <a:ln/>
        </p:spPr>
      </p:sp>
      <p:sp>
        <p:nvSpPr>
          <p:cNvPr id="7" name="Text 3"/>
          <p:cNvSpPr txBox="1"/>
          <p:nvPr/>
        </p:nvSpPr>
        <p:spPr>
          <a:xfrm>
            <a:off x="670560" y="4886960"/>
            <a:ext cx="3985709" cy="1325880"/>
          </a:xfrm>
          <a:prstGeom prst="rect">
            <a:avLst/>
          </a:prstGeom>
          <a:noFill/>
          <a:ln/>
        </p:spPr>
        <p:txBody>
          <a:bodyPr wrap="square" lIns="0" tIns="0" rIns="0" bIns="0" rtlCol="0" anchor="ctr"/>
          <a:lstStyle/>
          <a:p>
            <a:pPr marL="0" indent="0">
              <a:buNone/>
            </a:pPr>
            <a:r>
              <a:rPr lang="en-US" b="1" dirty="0">
                <a:solidFill>
                  <a:srgbClr val="F5A623"/>
                </a:solidFill>
                <a:latin typeface="Calibri" pitchFamily="34" charset="0"/>
                <a:ea typeface="Calibri" pitchFamily="34" charset="-122"/>
                <a:cs typeface="Calibri" pitchFamily="34" charset="-120"/>
              </a:rPr>
              <a:t>Los padres no piden antibióticos: </a:t>
            </a:r>
            <a:r>
              <a:rPr lang="en-US" dirty="0">
                <a:solidFill>
                  <a:srgbClr val="FFFFFF"/>
                </a:solidFill>
                <a:latin typeface="Calibri" pitchFamily="34" charset="0"/>
                <a:ea typeface="Calibri" pitchFamily="34" charset="-122"/>
                <a:cs typeface="Calibri" pitchFamily="34" charset="-120"/>
              </a:rPr>
              <a:t>piden una explicación. La receta innecesaria cuesta confianza… y adherencia.</a:t>
            </a:r>
            <a:endParaRPr lang="en-US" dirty="0"/>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El costo oculto del «por </a:t>
            </a:r>
            <a:r>
              <a:rPr lang="en-US" sz="3000" b="1" dirty="0" err="1">
                <a:solidFill>
                  <a:srgbClr val="13294B"/>
                </a:solidFill>
                <a:latin typeface="Arial" pitchFamily="34" charset="0"/>
                <a:ea typeface="Arial" pitchFamily="34" charset="-122"/>
                <a:cs typeface="Arial" pitchFamily="34" charset="-120"/>
              </a:rPr>
              <a:t>si</a:t>
            </a:r>
            <a:r>
              <a:rPr lang="en-US" sz="3000" b="1" dirty="0">
                <a:solidFill>
                  <a:srgbClr val="13294B"/>
                </a:solidFill>
                <a:latin typeface="Arial" pitchFamily="34" charset="0"/>
                <a:ea typeface="Arial" pitchFamily="34" charset="-122"/>
                <a:cs typeface="Arial" pitchFamily="34" charset="-120"/>
              </a:rPr>
              <a:t> </a:t>
            </a:r>
            <a:r>
              <a:rPr lang="en-US" sz="3000" b="1" dirty="0" err="1">
                <a:solidFill>
                  <a:srgbClr val="13294B"/>
                </a:solidFill>
                <a:latin typeface="Arial" pitchFamily="34" charset="0"/>
                <a:ea typeface="Arial" pitchFamily="34" charset="-122"/>
                <a:cs typeface="Arial" pitchFamily="34" charset="-120"/>
              </a:rPr>
              <a:t>acaso</a:t>
            </a:r>
            <a:r>
              <a:rPr lang="en-US" sz="3000" b="1" dirty="0">
                <a:solidFill>
                  <a:srgbClr val="13294B"/>
                </a:solidFill>
                <a:latin typeface="Arial" pitchFamily="34" charset="0"/>
                <a:ea typeface="Arial" pitchFamily="34" charset="-122"/>
                <a:cs typeface="Arial" pitchFamily="34" charset="-120"/>
              </a:rPr>
              <a:t>, no </a:t>
            </a:r>
            <a:r>
              <a:rPr lang="en-US" sz="3000" b="1" dirty="0" err="1">
                <a:solidFill>
                  <a:srgbClr val="13294B"/>
                </a:solidFill>
                <a:latin typeface="Arial" pitchFamily="34" charset="0"/>
                <a:ea typeface="Arial" pitchFamily="34" charset="-122"/>
                <a:cs typeface="Arial" pitchFamily="34" charset="-120"/>
              </a:rPr>
              <a:t>vaya</a:t>
            </a:r>
            <a:r>
              <a:rPr lang="en-US" sz="3000" b="1" dirty="0">
                <a:solidFill>
                  <a:srgbClr val="13294B"/>
                </a:solidFill>
                <a:latin typeface="Arial" pitchFamily="34" charset="0"/>
                <a:ea typeface="Arial" pitchFamily="34" charset="-122"/>
                <a:cs typeface="Arial" pitchFamily="34" charset="-120"/>
              </a:rPr>
              <a:t> a ser, mas vale que </a:t>
            </a:r>
            <a:r>
              <a:rPr lang="en-US" sz="3000" b="1" dirty="0" err="1">
                <a:solidFill>
                  <a:srgbClr val="13294B"/>
                </a:solidFill>
                <a:latin typeface="Arial" pitchFamily="34" charset="0"/>
                <a:ea typeface="Arial" pitchFamily="34" charset="-122"/>
                <a:cs typeface="Arial" pitchFamily="34" charset="-120"/>
              </a:rPr>
              <a:t>sobre</a:t>
            </a:r>
            <a:r>
              <a:rPr lang="en-US" sz="3000" b="1" dirty="0">
                <a:solidFill>
                  <a:srgbClr val="13294B"/>
                </a:solidFill>
                <a:latin typeface="Arial" pitchFamily="34" charset="0"/>
                <a:ea typeface="Arial" pitchFamily="34" charset="-122"/>
                <a:cs typeface="Arial" pitchFamily="34" charset="-120"/>
              </a:rPr>
              <a:t>, major </a:t>
            </a:r>
            <a:r>
              <a:rPr lang="en-US" sz="3000" b="1" dirty="0" err="1">
                <a:solidFill>
                  <a:srgbClr val="13294B"/>
                </a:solidFill>
                <a:latin typeface="Arial" pitchFamily="34" charset="0"/>
                <a:ea typeface="Arial" pitchFamily="34" charset="-122"/>
                <a:cs typeface="Arial" pitchFamily="34" charset="-120"/>
              </a:rPr>
              <a:t>prevenimos</a:t>
            </a:r>
            <a:r>
              <a:rPr lang="en-US" sz="3000" b="1" dirty="0">
                <a:solidFill>
                  <a:srgbClr val="13294B"/>
                </a:solidFill>
                <a:latin typeface="Arial" pitchFamily="34" charset="0"/>
                <a:ea typeface="Arial" pitchFamily="34" charset="-122"/>
                <a:cs typeface="Arial" pitchFamily="34" charset="-120"/>
              </a:rPr>
              <a:t>»</a:t>
            </a:r>
            <a:endParaRPr lang="en-US" sz="3000" dirty="0"/>
          </a:p>
        </p:txBody>
      </p:sp>
      <p:sp>
        <p:nvSpPr>
          <p:cNvPr id="4" name="Text 2"/>
          <p:cNvSpPr txBox="1"/>
          <p:nvPr/>
        </p:nvSpPr>
        <p:spPr>
          <a:xfrm>
            <a:off x="548640" y="1245616"/>
            <a:ext cx="11091672" cy="411480"/>
          </a:xfrm>
          <a:prstGeom prst="rect">
            <a:avLst/>
          </a:prstGeom>
          <a:noFill/>
          <a:ln/>
        </p:spPr>
        <p:txBody>
          <a:bodyPr wrap="square" lIns="0" tIns="0" rIns="0" bIns="0" rtlCol="0" anchor="t"/>
          <a:lstStyle/>
          <a:p>
            <a:pPr marL="0" indent="0">
              <a:buNone/>
            </a:pPr>
            <a:r>
              <a:rPr lang="en-US" sz="1600" dirty="0">
                <a:solidFill>
                  <a:srgbClr val="5B6B7F"/>
                </a:solidFill>
                <a:latin typeface="Calibri" pitchFamily="34" charset="0"/>
                <a:ea typeface="Calibri" pitchFamily="34" charset="-122"/>
                <a:cs typeface="Calibri" pitchFamily="34" charset="-120"/>
              </a:rPr>
              <a:t>Cada antibiótico innecesario tiene un precio, aunque no se vea en la consulta</a:t>
            </a:r>
            <a:endParaRPr lang="en-US" sz="1600" dirty="0"/>
          </a:p>
        </p:txBody>
      </p:sp>
      <p:sp>
        <p:nvSpPr>
          <p:cNvPr id="5" name="Shape 3"/>
          <p:cNvSpPr/>
          <p:nvPr/>
        </p:nvSpPr>
        <p:spPr>
          <a:xfrm>
            <a:off x="548640" y="1737360"/>
            <a:ext cx="2642616" cy="3749040"/>
          </a:xfrm>
          <a:prstGeom prst="roundRect">
            <a:avLst>
              <a:gd name="adj" fmla="val 3460"/>
            </a:avLst>
          </a:prstGeom>
          <a:solidFill>
            <a:srgbClr val="F3F6FA"/>
          </a:solidFill>
          <a:ln/>
        </p:spPr>
      </p:sp>
      <p:sp>
        <p:nvSpPr>
          <p:cNvPr id="6" name="Shape 4"/>
          <p:cNvSpPr/>
          <p:nvPr/>
        </p:nvSpPr>
        <p:spPr>
          <a:xfrm>
            <a:off x="822960" y="1965960"/>
            <a:ext cx="822960" cy="822960"/>
          </a:xfrm>
          <a:prstGeom prst="ellipse">
            <a:avLst/>
          </a:prstGeom>
          <a:solidFill>
            <a:srgbClr val="FFFFFF"/>
          </a:solidFill>
          <a:ln/>
        </p:spPr>
      </p:sp>
      <p:pic>
        <p:nvPicPr>
          <p:cNvPr id="7" name="Image 0" descr="preencoded.png"/>
          <p:cNvPicPr>
            <a:picLocks noChangeAspect="1"/>
          </p:cNvPicPr>
          <p:nvPr/>
        </p:nvPicPr>
        <p:blipFill>
          <a:blip r:embed="rId4"/>
          <a:stretch>
            <a:fillRect/>
          </a:stretch>
        </p:blipFill>
        <p:spPr>
          <a:xfrm>
            <a:off x="1028700" y="2171700"/>
            <a:ext cx="411480" cy="411480"/>
          </a:xfrm>
          <a:prstGeom prst="rect">
            <a:avLst/>
          </a:prstGeom>
        </p:spPr>
      </p:pic>
      <p:sp>
        <p:nvSpPr>
          <p:cNvPr id="8" name="Text 5"/>
          <p:cNvSpPr txBox="1"/>
          <p:nvPr/>
        </p:nvSpPr>
        <p:spPr>
          <a:xfrm>
            <a:off x="822960" y="2885440"/>
            <a:ext cx="2148840" cy="411480"/>
          </a:xfrm>
          <a:prstGeom prst="rect">
            <a:avLst/>
          </a:prstGeom>
          <a:noFill/>
          <a:ln/>
        </p:spPr>
        <p:txBody>
          <a:bodyPr wrap="square" lIns="0" tIns="0" rIns="0" bIns="0" rtlCol="0" anchor="t"/>
          <a:lstStyle/>
          <a:p>
            <a:pPr marL="0" indent="0">
              <a:buNone/>
            </a:pPr>
            <a:r>
              <a:rPr lang="en-US" sz="2000" b="1" dirty="0">
                <a:solidFill>
                  <a:srgbClr val="13294B"/>
                </a:solidFill>
                <a:latin typeface="Arial" pitchFamily="34" charset="0"/>
                <a:ea typeface="Arial" pitchFamily="34" charset="-122"/>
                <a:cs typeface="Arial" pitchFamily="34" charset="-120"/>
              </a:rPr>
              <a:t>Eventos adversos</a:t>
            </a:r>
            <a:endParaRPr lang="en-US" sz="2000" dirty="0"/>
          </a:p>
        </p:txBody>
      </p:sp>
      <p:sp>
        <p:nvSpPr>
          <p:cNvPr id="9" name="Text 6"/>
          <p:cNvSpPr txBox="1"/>
          <p:nvPr/>
        </p:nvSpPr>
        <p:spPr>
          <a:xfrm>
            <a:off x="822960" y="3525520"/>
            <a:ext cx="2148840" cy="2011680"/>
          </a:xfrm>
          <a:prstGeom prst="rect">
            <a:avLst/>
          </a:prstGeom>
          <a:noFill/>
          <a:ln/>
        </p:spPr>
        <p:txBody>
          <a:bodyPr wrap="square" lIns="0" tIns="0" rIns="0" bIns="0" rtlCol="0" anchor="t"/>
          <a:lstStyle/>
          <a:p>
            <a:pPr marL="0" indent="0">
              <a:buNone/>
            </a:pPr>
            <a:r>
              <a:rPr lang="en-US" dirty="0">
                <a:solidFill>
                  <a:srgbClr val="1F2A37"/>
                </a:solidFill>
                <a:latin typeface="Calibri" pitchFamily="34" charset="0"/>
                <a:ea typeface="Calibri" pitchFamily="34" charset="-122"/>
                <a:cs typeface="Calibri" pitchFamily="34" charset="-120"/>
              </a:rPr>
              <a:t>Diarrea, exantemas, </a:t>
            </a:r>
            <a:r>
              <a:rPr lang="en-US" dirty="0" err="1">
                <a:solidFill>
                  <a:srgbClr val="1F2A37"/>
                </a:solidFill>
                <a:latin typeface="Calibri" pitchFamily="34" charset="0"/>
                <a:ea typeface="Calibri" pitchFamily="34" charset="-122"/>
                <a:cs typeface="Calibri" pitchFamily="34" charset="-120"/>
              </a:rPr>
              <a:t>reacciones</a:t>
            </a:r>
            <a:r>
              <a:rPr lang="en-US" dirty="0">
                <a:solidFill>
                  <a:srgbClr val="1F2A37"/>
                </a:solidFill>
                <a:latin typeface="Calibri" pitchFamily="34" charset="0"/>
                <a:ea typeface="Calibri" pitchFamily="34" charset="-122"/>
                <a:cs typeface="Calibri" pitchFamily="34" charset="-120"/>
              </a:rPr>
              <a:t> </a:t>
            </a:r>
            <a:r>
              <a:rPr lang="en-US" dirty="0" err="1">
                <a:solidFill>
                  <a:srgbClr val="1F2A37"/>
                </a:solidFill>
                <a:latin typeface="Calibri" pitchFamily="34" charset="0"/>
                <a:ea typeface="Calibri" pitchFamily="34" charset="-122"/>
                <a:cs typeface="Calibri" pitchFamily="34" charset="-120"/>
              </a:rPr>
              <a:t>alérgicas</a:t>
            </a:r>
            <a:r>
              <a:rPr lang="en-US" dirty="0">
                <a:solidFill>
                  <a:srgbClr val="1F2A37"/>
                </a:solidFill>
                <a:latin typeface="Calibri" pitchFamily="34" charset="0"/>
                <a:ea typeface="Calibri" pitchFamily="34" charset="-122"/>
                <a:cs typeface="Calibri" pitchFamily="34" charset="-120"/>
              </a:rPr>
              <a:t>: daño directo sin beneficio cuando el cuadro es viral.</a:t>
            </a:r>
            <a:endParaRPr lang="en-US" dirty="0"/>
          </a:p>
        </p:txBody>
      </p:sp>
      <p:sp>
        <p:nvSpPr>
          <p:cNvPr id="10" name="Shape 7"/>
          <p:cNvSpPr/>
          <p:nvPr/>
        </p:nvSpPr>
        <p:spPr>
          <a:xfrm>
            <a:off x="3383280" y="1737360"/>
            <a:ext cx="2642616" cy="3749040"/>
          </a:xfrm>
          <a:prstGeom prst="roundRect">
            <a:avLst>
              <a:gd name="adj" fmla="val 3460"/>
            </a:avLst>
          </a:prstGeom>
          <a:solidFill>
            <a:srgbClr val="F3F6FA"/>
          </a:solidFill>
          <a:ln/>
        </p:spPr>
      </p:sp>
      <p:sp>
        <p:nvSpPr>
          <p:cNvPr id="11" name="Shape 8"/>
          <p:cNvSpPr/>
          <p:nvPr/>
        </p:nvSpPr>
        <p:spPr>
          <a:xfrm>
            <a:off x="3657600" y="1965960"/>
            <a:ext cx="822960" cy="822960"/>
          </a:xfrm>
          <a:prstGeom prst="ellipse">
            <a:avLst/>
          </a:prstGeom>
          <a:solidFill>
            <a:srgbClr val="FFFFFF"/>
          </a:solidFill>
          <a:ln/>
        </p:spPr>
      </p:sp>
      <p:pic>
        <p:nvPicPr>
          <p:cNvPr id="12" name="Image 1" descr="preencoded.png"/>
          <p:cNvPicPr>
            <a:picLocks noChangeAspect="1"/>
          </p:cNvPicPr>
          <p:nvPr/>
        </p:nvPicPr>
        <p:blipFill>
          <a:blip r:embed="rId5"/>
          <a:stretch>
            <a:fillRect/>
          </a:stretch>
        </p:blipFill>
        <p:spPr>
          <a:xfrm>
            <a:off x="3863340" y="2171700"/>
            <a:ext cx="411480" cy="411480"/>
          </a:xfrm>
          <a:prstGeom prst="rect">
            <a:avLst/>
          </a:prstGeom>
        </p:spPr>
      </p:pic>
      <p:sp>
        <p:nvSpPr>
          <p:cNvPr id="13" name="Text 9"/>
          <p:cNvSpPr txBox="1"/>
          <p:nvPr/>
        </p:nvSpPr>
        <p:spPr>
          <a:xfrm>
            <a:off x="3657600" y="2926080"/>
            <a:ext cx="2148840" cy="411480"/>
          </a:xfrm>
          <a:prstGeom prst="rect">
            <a:avLst/>
          </a:prstGeom>
          <a:noFill/>
          <a:ln/>
        </p:spPr>
        <p:txBody>
          <a:bodyPr wrap="square" lIns="0" tIns="0" rIns="0" bIns="0" rtlCol="0" anchor="t"/>
          <a:lstStyle/>
          <a:p>
            <a:pPr marL="0" indent="0">
              <a:buNone/>
            </a:pPr>
            <a:r>
              <a:rPr lang="en-US" sz="2000" b="1" dirty="0">
                <a:solidFill>
                  <a:srgbClr val="13294B"/>
                </a:solidFill>
                <a:latin typeface="Arial" pitchFamily="34" charset="0"/>
                <a:ea typeface="Arial" pitchFamily="34" charset="-122"/>
                <a:cs typeface="Arial" pitchFamily="34" charset="-120"/>
              </a:rPr>
              <a:t>Microbioma</a:t>
            </a:r>
            <a:endParaRPr lang="en-US" sz="2000" dirty="0"/>
          </a:p>
        </p:txBody>
      </p:sp>
      <p:sp>
        <p:nvSpPr>
          <p:cNvPr id="14" name="Text 10"/>
          <p:cNvSpPr txBox="1"/>
          <p:nvPr/>
        </p:nvSpPr>
        <p:spPr>
          <a:xfrm>
            <a:off x="3657600" y="3383280"/>
            <a:ext cx="2148840" cy="2011680"/>
          </a:xfrm>
          <a:prstGeom prst="rect">
            <a:avLst/>
          </a:prstGeom>
          <a:noFill/>
          <a:ln/>
        </p:spPr>
        <p:txBody>
          <a:bodyPr wrap="square" lIns="0" tIns="0" rIns="0" bIns="0" rtlCol="0" anchor="t"/>
          <a:lstStyle/>
          <a:p>
            <a:pPr marL="0" indent="0">
              <a:buNone/>
            </a:pPr>
            <a:r>
              <a:rPr lang="en-US" dirty="0">
                <a:solidFill>
                  <a:srgbClr val="1F2A37"/>
                </a:solidFill>
                <a:latin typeface="Calibri" pitchFamily="34" charset="0"/>
                <a:ea typeface="Calibri" pitchFamily="34" charset="-122"/>
                <a:cs typeface="Calibri" pitchFamily="34" charset="-120"/>
              </a:rPr>
              <a:t>Disbiosis en ventanas críticas del desarrollo; asociada a obesidad, asma y enfermedades inmunomediadas.</a:t>
            </a:r>
            <a:endParaRPr lang="en-US" dirty="0"/>
          </a:p>
        </p:txBody>
      </p:sp>
      <p:sp>
        <p:nvSpPr>
          <p:cNvPr id="15" name="Shape 11"/>
          <p:cNvSpPr/>
          <p:nvPr/>
        </p:nvSpPr>
        <p:spPr>
          <a:xfrm>
            <a:off x="6217920" y="1737360"/>
            <a:ext cx="2642616" cy="3749040"/>
          </a:xfrm>
          <a:prstGeom prst="roundRect">
            <a:avLst>
              <a:gd name="adj" fmla="val 3460"/>
            </a:avLst>
          </a:prstGeom>
          <a:solidFill>
            <a:srgbClr val="F3F6FA"/>
          </a:solidFill>
          <a:ln/>
        </p:spPr>
      </p:sp>
      <p:sp>
        <p:nvSpPr>
          <p:cNvPr id="16" name="Shape 12"/>
          <p:cNvSpPr/>
          <p:nvPr/>
        </p:nvSpPr>
        <p:spPr>
          <a:xfrm>
            <a:off x="6492240" y="1965960"/>
            <a:ext cx="822960" cy="822960"/>
          </a:xfrm>
          <a:prstGeom prst="ellipse">
            <a:avLst/>
          </a:prstGeom>
          <a:solidFill>
            <a:srgbClr val="FFFFFF"/>
          </a:solidFill>
          <a:ln/>
        </p:spPr>
      </p:sp>
      <p:pic>
        <p:nvPicPr>
          <p:cNvPr id="17" name="Image 2" descr="preencoded.png"/>
          <p:cNvPicPr>
            <a:picLocks noChangeAspect="1"/>
          </p:cNvPicPr>
          <p:nvPr/>
        </p:nvPicPr>
        <p:blipFill>
          <a:blip r:embed="rId6"/>
          <a:stretch>
            <a:fillRect/>
          </a:stretch>
        </p:blipFill>
        <p:spPr>
          <a:xfrm>
            <a:off x="6697980" y="2171700"/>
            <a:ext cx="411480" cy="411480"/>
          </a:xfrm>
          <a:prstGeom prst="rect">
            <a:avLst/>
          </a:prstGeom>
        </p:spPr>
      </p:pic>
      <p:sp>
        <p:nvSpPr>
          <p:cNvPr id="18" name="Text 13"/>
          <p:cNvSpPr txBox="1"/>
          <p:nvPr/>
        </p:nvSpPr>
        <p:spPr>
          <a:xfrm>
            <a:off x="6492240" y="2926080"/>
            <a:ext cx="2148840" cy="411480"/>
          </a:xfrm>
          <a:prstGeom prst="rect">
            <a:avLst/>
          </a:prstGeom>
          <a:noFill/>
          <a:ln/>
        </p:spPr>
        <p:txBody>
          <a:bodyPr wrap="square" lIns="0" tIns="0" rIns="0" bIns="0" rtlCol="0" anchor="t"/>
          <a:lstStyle/>
          <a:p>
            <a:pPr marL="0" indent="0">
              <a:buNone/>
            </a:pPr>
            <a:r>
              <a:rPr lang="en-US" sz="2000" b="1" dirty="0">
                <a:solidFill>
                  <a:srgbClr val="13294B"/>
                </a:solidFill>
                <a:latin typeface="Arial" pitchFamily="34" charset="0"/>
                <a:ea typeface="Arial" pitchFamily="34" charset="-122"/>
                <a:cs typeface="Arial" pitchFamily="34" charset="-120"/>
              </a:rPr>
              <a:t>Resistencia</a:t>
            </a:r>
            <a:endParaRPr lang="en-US" sz="2000" dirty="0"/>
          </a:p>
        </p:txBody>
      </p:sp>
      <p:sp>
        <p:nvSpPr>
          <p:cNvPr id="19" name="Text 14"/>
          <p:cNvSpPr txBox="1"/>
          <p:nvPr/>
        </p:nvSpPr>
        <p:spPr>
          <a:xfrm>
            <a:off x="6492240" y="3383280"/>
            <a:ext cx="2148840" cy="2011680"/>
          </a:xfrm>
          <a:prstGeom prst="rect">
            <a:avLst/>
          </a:prstGeom>
          <a:noFill/>
          <a:ln/>
        </p:spPr>
        <p:txBody>
          <a:bodyPr wrap="square" lIns="0" tIns="0" rIns="0" bIns="0" rtlCol="0" anchor="t"/>
          <a:lstStyle/>
          <a:p>
            <a:pPr marL="0" indent="0">
              <a:buNone/>
            </a:pPr>
            <a:r>
              <a:rPr lang="en-US" dirty="0">
                <a:solidFill>
                  <a:srgbClr val="1F2A37"/>
                </a:solidFill>
                <a:latin typeface="Calibri" pitchFamily="34" charset="0"/>
                <a:ea typeface="Calibri" pitchFamily="34" charset="-122"/>
                <a:cs typeface="Calibri" pitchFamily="34" charset="-120"/>
              </a:rPr>
              <a:t>Selección de cepas que circulan en guarderías, escuelas y familias. </a:t>
            </a:r>
            <a:endParaRPr lang="en-US" dirty="0"/>
          </a:p>
        </p:txBody>
      </p:sp>
      <p:sp>
        <p:nvSpPr>
          <p:cNvPr id="20" name="Shape 15"/>
          <p:cNvSpPr/>
          <p:nvPr/>
        </p:nvSpPr>
        <p:spPr>
          <a:xfrm>
            <a:off x="9052560" y="1737360"/>
            <a:ext cx="2642616" cy="3749040"/>
          </a:xfrm>
          <a:prstGeom prst="roundRect">
            <a:avLst>
              <a:gd name="adj" fmla="val 3460"/>
            </a:avLst>
          </a:prstGeom>
          <a:solidFill>
            <a:srgbClr val="F3F6FA"/>
          </a:solidFill>
          <a:ln/>
        </p:spPr>
      </p:sp>
      <p:sp>
        <p:nvSpPr>
          <p:cNvPr id="21" name="Shape 16"/>
          <p:cNvSpPr/>
          <p:nvPr/>
        </p:nvSpPr>
        <p:spPr>
          <a:xfrm>
            <a:off x="9326880" y="1965960"/>
            <a:ext cx="822960" cy="822960"/>
          </a:xfrm>
          <a:prstGeom prst="ellipse">
            <a:avLst/>
          </a:prstGeom>
          <a:solidFill>
            <a:srgbClr val="FFFFFF"/>
          </a:solidFill>
          <a:ln/>
        </p:spPr>
      </p:sp>
      <p:pic>
        <p:nvPicPr>
          <p:cNvPr id="22" name="Image 3" descr="preencoded.png"/>
          <p:cNvPicPr>
            <a:picLocks noChangeAspect="1"/>
          </p:cNvPicPr>
          <p:nvPr/>
        </p:nvPicPr>
        <p:blipFill>
          <a:blip r:embed="rId7"/>
          <a:stretch>
            <a:fillRect/>
          </a:stretch>
        </p:blipFill>
        <p:spPr>
          <a:xfrm>
            <a:off x="9532620" y="2171700"/>
            <a:ext cx="411480" cy="411480"/>
          </a:xfrm>
          <a:prstGeom prst="rect">
            <a:avLst/>
          </a:prstGeom>
        </p:spPr>
      </p:pic>
      <p:sp>
        <p:nvSpPr>
          <p:cNvPr id="23" name="Text 17"/>
          <p:cNvSpPr txBox="1"/>
          <p:nvPr/>
        </p:nvSpPr>
        <p:spPr>
          <a:xfrm>
            <a:off x="9326880" y="2926080"/>
            <a:ext cx="2148840" cy="411480"/>
          </a:xfrm>
          <a:prstGeom prst="rect">
            <a:avLst/>
          </a:prstGeom>
          <a:noFill/>
          <a:ln/>
        </p:spPr>
        <p:txBody>
          <a:bodyPr wrap="square" lIns="0" tIns="0" rIns="0" bIns="0" rtlCol="0" anchor="t"/>
          <a:lstStyle/>
          <a:p>
            <a:pPr marL="0" indent="0">
              <a:buNone/>
            </a:pPr>
            <a:r>
              <a:rPr lang="en-US" sz="2000" b="1" dirty="0">
                <a:solidFill>
                  <a:srgbClr val="13294B"/>
                </a:solidFill>
                <a:latin typeface="Arial" pitchFamily="34" charset="0"/>
                <a:ea typeface="Arial" pitchFamily="34" charset="-122"/>
                <a:cs typeface="Arial" pitchFamily="34" charset="-120"/>
              </a:rPr>
              <a:t>Medicalización</a:t>
            </a:r>
            <a:endParaRPr lang="en-US" sz="2000" dirty="0"/>
          </a:p>
        </p:txBody>
      </p:sp>
      <p:sp>
        <p:nvSpPr>
          <p:cNvPr id="24" name="Text 18"/>
          <p:cNvSpPr txBox="1"/>
          <p:nvPr/>
        </p:nvSpPr>
        <p:spPr>
          <a:xfrm>
            <a:off x="9326880" y="3383280"/>
            <a:ext cx="2148840" cy="2011680"/>
          </a:xfrm>
          <a:prstGeom prst="rect">
            <a:avLst/>
          </a:prstGeom>
          <a:noFill/>
          <a:ln/>
        </p:spPr>
        <p:txBody>
          <a:bodyPr wrap="square" lIns="0" tIns="0" rIns="0" bIns="0" rtlCol="0" anchor="t"/>
          <a:lstStyle/>
          <a:p>
            <a:pPr marL="0" indent="0">
              <a:buNone/>
            </a:pPr>
            <a:r>
              <a:rPr lang="en-US" dirty="0">
                <a:solidFill>
                  <a:srgbClr val="1F2A37"/>
                </a:solidFill>
                <a:latin typeface="Calibri" pitchFamily="34" charset="0"/>
                <a:ea typeface="Calibri" pitchFamily="34" charset="-122"/>
                <a:cs typeface="Calibri" pitchFamily="34" charset="-120"/>
              </a:rPr>
              <a:t>Enseña a la familia que cada catarro «necesita» consulta y antibiótico: más visitas y más presión en el futuro.</a:t>
            </a:r>
            <a:endParaRPr lang="en-US" dirty="0"/>
          </a:p>
        </p:txBody>
      </p:sp>
      <p:sp>
        <p:nvSpPr>
          <p:cNvPr id="25" name="Text 19"/>
          <p:cNvSpPr txBox="1"/>
          <p:nvPr/>
        </p:nvSpPr>
        <p:spPr>
          <a:xfrm>
            <a:off x="548640" y="5715000"/>
            <a:ext cx="11091672" cy="411480"/>
          </a:xfrm>
          <a:prstGeom prst="rect">
            <a:avLst/>
          </a:prstGeom>
          <a:noFill/>
          <a:ln/>
        </p:spPr>
        <p:txBody>
          <a:bodyPr wrap="square" lIns="0" tIns="0" rIns="0" bIns="0" rtlCol="0" anchor="t"/>
          <a:lstStyle/>
          <a:p>
            <a:pPr marL="0" indent="0" algn="ctr">
              <a:buNone/>
            </a:pPr>
            <a:r>
              <a:rPr lang="en-US" sz="1500" i="1" dirty="0">
                <a:solidFill>
                  <a:srgbClr val="13294B"/>
                </a:solidFill>
                <a:latin typeface="Calibri" pitchFamily="34" charset="0"/>
                <a:ea typeface="Calibri" pitchFamily="34" charset="-122"/>
                <a:cs typeface="Calibri" pitchFamily="34" charset="-120"/>
              </a:rPr>
              <a:t>La resistencia global es la punta visible del iceberg; el daño cotidiano está debajo de la superficie.</a:t>
            </a:r>
            <a:endParaRPr lang="en-US" sz="1500" dirty="0"/>
          </a:p>
        </p:txBody>
      </p:sp>
      <p:sp>
        <p:nvSpPr>
          <p:cNvPr id="26"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El </a:t>
            </a:r>
            <a:r>
              <a:rPr lang="en-US" sz="3000" b="1" dirty="0" err="1">
                <a:solidFill>
                  <a:srgbClr val="13294B"/>
                </a:solidFill>
                <a:latin typeface="Arial" pitchFamily="34" charset="0"/>
                <a:ea typeface="Arial" pitchFamily="34" charset="-122"/>
                <a:cs typeface="Arial" pitchFamily="34" charset="-120"/>
              </a:rPr>
              <a:t>circulo</a:t>
            </a:r>
            <a:r>
              <a:rPr lang="en-US" sz="3000" b="1" dirty="0">
                <a:solidFill>
                  <a:srgbClr val="13294B"/>
                </a:solidFill>
                <a:latin typeface="Arial" pitchFamily="34" charset="0"/>
                <a:ea typeface="Arial" pitchFamily="34" charset="-122"/>
                <a:cs typeface="Arial" pitchFamily="34" charset="-120"/>
              </a:rPr>
              <a:t> </a:t>
            </a:r>
            <a:r>
              <a:rPr lang="en-US" sz="3000" b="1" dirty="0" err="1">
                <a:solidFill>
                  <a:srgbClr val="13294B"/>
                </a:solidFill>
                <a:latin typeface="Arial" pitchFamily="34" charset="0"/>
                <a:ea typeface="Arial" pitchFamily="34" charset="-122"/>
                <a:cs typeface="Arial" pitchFamily="34" charset="-120"/>
              </a:rPr>
              <a:t>vicioso</a:t>
            </a:r>
            <a:r>
              <a:rPr lang="en-US" sz="3000" b="1" dirty="0">
                <a:solidFill>
                  <a:srgbClr val="13294B"/>
                </a:solidFill>
                <a:latin typeface="Arial" pitchFamily="34" charset="0"/>
                <a:ea typeface="Arial" pitchFamily="34" charset="-122"/>
                <a:cs typeface="Arial" pitchFamily="34" charset="-120"/>
              </a:rPr>
              <a:t> de la medicina defensiva</a:t>
            </a:r>
            <a:endParaRPr lang="en-US" sz="3000" dirty="0"/>
          </a:p>
        </p:txBody>
      </p:sp>
      <p:sp>
        <p:nvSpPr>
          <p:cNvPr id="4" name="Shape 2"/>
          <p:cNvSpPr/>
          <p:nvPr/>
        </p:nvSpPr>
        <p:spPr>
          <a:xfrm>
            <a:off x="4727448" y="1303020"/>
            <a:ext cx="2743200" cy="960120"/>
          </a:xfrm>
          <a:prstGeom prst="roundRect">
            <a:avLst>
              <a:gd name="adj" fmla="val 9524"/>
            </a:avLst>
          </a:prstGeom>
          <a:solidFill>
            <a:srgbClr val="FFFFFF"/>
          </a:solidFill>
          <a:ln w="12700">
            <a:solidFill>
              <a:srgbClr val="D5DEE8"/>
            </a:solidFill>
            <a:prstDash val="solid"/>
          </a:ln>
        </p:spPr>
      </p:sp>
      <p:sp>
        <p:nvSpPr>
          <p:cNvPr id="5" name="Shape 3"/>
          <p:cNvSpPr/>
          <p:nvPr/>
        </p:nvSpPr>
        <p:spPr>
          <a:xfrm>
            <a:off x="4864608" y="1481328"/>
            <a:ext cx="603504" cy="603504"/>
          </a:xfrm>
          <a:prstGeom prst="ellipse">
            <a:avLst/>
          </a:prstGeom>
          <a:solidFill>
            <a:srgbClr val="1C3A63"/>
          </a:solidFill>
          <a:ln/>
        </p:spPr>
      </p:sp>
      <p:pic>
        <p:nvPicPr>
          <p:cNvPr id="6" name="Image 0" descr="preencoded.png"/>
          <p:cNvPicPr>
            <a:picLocks noChangeAspect="1"/>
          </p:cNvPicPr>
          <p:nvPr/>
        </p:nvPicPr>
        <p:blipFill>
          <a:blip r:embed="rId4"/>
          <a:stretch>
            <a:fillRect/>
          </a:stretch>
        </p:blipFill>
        <p:spPr>
          <a:xfrm>
            <a:off x="5015484" y="1632204"/>
            <a:ext cx="301752" cy="301752"/>
          </a:xfrm>
          <a:prstGeom prst="rect">
            <a:avLst/>
          </a:prstGeom>
        </p:spPr>
      </p:pic>
      <p:sp>
        <p:nvSpPr>
          <p:cNvPr id="7" name="Text 4"/>
          <p:cNvSpPr txBox="1"/>
          <p:nvPr/>
        </p:nvSpPr>
        <p:spPr>
          <a:xfrm>
            <a:off x="5596128" y="1399032"/>
            <a:ext cx="1783080" cy="329184"/>
          </a:xfrm>
          <a:prstGeom prst="rect">
            <a:avLst/>
          </a:prstGeom>
          <a:noFill/>
          <a:ln/>
        </p:spPr>
        <p:txBody>
          <a:bodyPr wrap="square" lIns="0" tIns="0" rIns="0" bIns="0" rtlCol="0" anchor="t"/>
          <a:lstStyle/>
          <a:p>
            <a:pPr marL="0" indent="0">
              <a:buNone/>
            </a:pPr>
            <a:r>
              <a:rPr lang="en-US" b="1" dirty="0">
                <a:solidFill>
                  <a:srgbClr val="13294B"/>
                </a:solidFill>
                <a:latin typeface="Calibri" pitchFamily="34" charset="0"/>
                <a:ea typeface="Calibri" pitchFamily="34" charset="-122"/>
                <a:cs typeface="Calibri" pitchFamily="34" charset="-120"/>
              </a:rPr>
              <a:t>Duda diagnóstica</a:t>
            </a:r>
            <a:endParaRPr lang="en-US" dirty="0"/>
          </a:p>
        </p:txBody>
      </p:sp>
      <p:sp>
        <p:nvSpPr>
          <p:cNvPr id="8" name="Text 5"/>
          <p:cNvSpPr txBox="1"/>
          <p:nvPr/>
        </p:nvSpPr>
        <p:spPr>
          <a:xfrm>
            <a:off x="5596128" y="1737360"/>
            <a:ext cx="1783080" cy="457200"/>
          </a:xfrm>
          <a:prstGeom prst="rect">
            <a:avLst/>
          </a:prstGeom>
          <a:noFill/>
          <a:ln/>
        </p:spPr>
        <p:txBody>
          <a:bodyPr wrap="square" lIns="0" tIns="0" rIns="0" bIns="0" rtlCol="0" anchor="t"/>
          <a:lstStyle/>
          <a:p>
            <a:pPr marL="0" indent="0">
              <a:buNone/>
            </a:pPr>
            <a:r>
              <a:rPr lang="en-US" sz="1400" dirty="0">
                <a:solidFill>
                  <a:srgbClr val="5B6B7F"/>
                </a:solidFill>
                <a:latin typeface="Calibri" pitchFamily="34" charset="0"/>
                <a:ea typeface="Calibri" pitchFamily="34" charset="-122"/>
                <a:cs typeface="Calibri" pitchFamily="34" charset="-120"/>
              </a:rPr>
              <a:t>Prisa + </a:t>
            </a:r>
            <a:r>
              <a:rPr lang="en-US" sz="1400" dirty="0" err="1">
                <a:solidFill>
                  <a:srgbClr val="5B6B7F"/>
                </a:solidFill>
                <a:latin typeface="Calibri" pitchFamily="34" charset="0"/>
                <a:ea typeface="Calibri" pitchFamily="34" charset="-122"/>
                <a:cs typeface="Calibri" pitchFamily="34" charset="-120"/>
              </a:rPr>
              <a:t>síntomas</a:t>
            </a:r>
            <a:r>
              <a:rPr lang="en-US" sz="1400" dirty="0">
                <a:solidFill>
                  <a:srgbClr val="5B6B7F"/>
                </a:solidFill>
                <a:latin typeface="Calibri" pitchFamily="34" charset="0"/>
                <a:ea typeface="Calibri" pitchFamily="34" charset="-122"/>
                <a:cs typeface="Calibri" pitchFamily="34" charset="-120"/>
              </a:rPr>
              <a:t> </a:t>
            </a:r>
            <a:r>
              <a:rPr lang="en-US" sz="1400" dirty="0" err="1">
                <a:solidFill>
                  <a:srgbClr val="5B6B7F"/>
                </a:solidFill>
                <a:latin typeface="Calibri" pitchFamily="34" charset="0"/>
                <a:ea typeface="Calibri" pitchFamily="34" charset="-122"/>
                <a:cs typeface="Calibri" pitchFamily="34" charset="-120"/>
              </a:rPr>
              <a:t>ambiguos</a:t>
            </a:r>
            <a:endParaRPr lang="en-US" sz="1400" dirty="0"/>
          </a:p>
        </p:txBody>
      </p:sp>
      <p:sp>
        <p:nvSpPr>
          <p:cNvPr id="9" name="Shape 6"/>
          <p:cNvSpPr/>
          <p:nvPr/>
        </p:nvSpPr>
        <p:spPr>
          <a:xfrm>
            <a:off x="8028432" y="2756916"/>
            <a:ext cx="2743200" cy="1147572"/>
          </a:xfrm>
          <a:prstGeom prst="roundRect">
            <a:avLst>
              <a:gd name="adj" fmla="val 9524"/>
            </a:avLst>
          </a:prstGeom>
          <a:solidFill>
            <a:srgbClr val="FFFFFF"/>
          </a:solidFill>
          <a:ln w="12700">
            <a:solidFill>
              <a:srgbClr val="D5DEE8"/>
            </a:solidFill>
            <a:prstDash val="solid"/>
          </a:ln>
        </p:spPr>
      </p:sp>
      <p:sp>
        <p:nvSpPr>
          <p:cNvPr id="10" name="Shape 7"/>
          <p:cNvSpPr/>
          <p:nvPr/>
        </p:nvSpPr>
        <p:spPr>
          <a:xfrm>
            <a:off x="8165592" y="2935224"/>
            <a:ext cx="603504" cy="603504"/>
          </a:xfrm>
          <a:prstGeom prst="ellipse">
            <a:avLst/>
          </a:prstGeom>
          <a:solidFill>
            <a:srgbClr val="5B6B7F"/>
          </a:solidFill>
          <a:ln/>
        </p:spPr>
      </p:sp>
      <p:pic>
        <p:nvPicPr>
          <p:cNvPr id="11" name="Image 1" descr="preencoded.png"/>
          <p:cNvPicPr>
            <a:picLocks noChangeAspect="1"/>
          </p:cNvPicPr>
          <p:nvPr/>
        </p:nvPicPr>
        <p:blipFill>
          <a:blip r:embed="rId5"/>
          <a:stretch>
            <a:fillRect/>
          </a:stretch>
        </p:blipFill>
        <p:spPr>
          <a:xfrm>
            <a:off x="8316468" y="3086100"/>
            <a:ext cx="301752" cy="301752"/>
          </a:xfrm>
          <a:prstGeom prst="rect">
            <a:avLst/>
          </a:prstGeom>
        </p:spPr>
      </p:pic>
      <p:sp>
        <p:nvSpPr>
          <p:cNvPr id="12" name="Text 8"/>
          <p:cNvSpPr txBox="1"/>
          <p:nvPr/>
        </p:nvSpPr>
        <p:spPr>
          <a:xfrm>
            <a:off x="8897112" y="2852928"/>
            <a:ext cx="1783080" cy="329184"/>
          </a:xfrm>
          <a:prstGeom prst="rect">
            <a:avLst/>
          </a:prstGeom>
          <a:noFill/>
          <a:ln/>
        </p:spPr>
        <p:txBody>
          <a:bodyPr wrap="square" lIns="0" tIns="0" rIns="0" bIns="0" rtlCol="0" anchor="t"/>
          <a:lstStyle/>
          <a:p>
            <a:pPr marL="0" indent="0">
              <a:buNone/>
            </a:pPr>
            <a:r>
              <a:rPr lang="en-US" b="1" dirty="0">
                <a:solidFill>
                  <a:srgbClr val="13294B"/>
                </a:solidFill>
                <a:latin typeface="Calibri" pitchFamily="34" charset="0"/>
                <a:ea typeface="Calibri" pitchFamily="34" charset="-122"/>
                <a:cs typeface="Calibri" pitchFamily="34" charset="-120"/>
              </a:rPr>
              <a:t>Aversión al riesgo</a:t>
            </a:r>
            <a:endParaRPr lang="en-US" dirty="0"/>
          </a:p>
        </p:txBody>
      </p:sp>
      <p:sp>
        <p:nvSpPr>
          <p:cNvPr id="13" name="Text 9"/>
          <p:cNvSpPr txBox="1"/>
          <p:nvPr/>
        </p:nvSpPr>
        <p:spPr>
          <a:xfrm>
            <a:off x="8897112" y="3191256"/>
            <a:ext cx="1783080" cy="457200"/>
          </a:xfrm>
          <a:prstGeom prst="rect">
            <a:avLst/>
          </a:prstGeom>
          <a:noFill/>
          <a:ln/>
        </p:spPr>
        <p:txBody>
          <a:bodyPr wrap="square" lIns="0" tIns="0" rIns="0" bIns="0" rtlCol="0" anchor="t"/>
          <a:lstStyle/>
          <a:p>
            <a:pPr marL="0" indent="0">
              <a:buNone/>
            </a:pPr>
            <a:r>
              <a:rPr lang="en-US" sz="1400" dirty="0">
                <a:solidFill>
                  <a:srgbClr val="5B6B7F"/>
                </a:solidFill>
                <a:latin typeface="Calibri" pitchFamily="34" charset="0"/>
                <a:ea typeface="Calibri" pitchFamily="34" charset="-122"/>
                <a:cs typeface="Calibri" pitchFamily="34" charset="-120"/>
              </a:rPr>
              <a:t>Miedo a complicaciones o a que acudan a otro médico</a:t>
            </a:r>
            <a:endParaRPr lang="en-US" sz="1400" dirty="0"/>
          </a:p>
        </p:txBody>
      </p:sp>
      <p:sp>
        <p:nvSpPr>
          <p:cNvPr id="14" name="Shape 10"/>
          <p:cNvSpPr/>
          <p:nvPr/>
        </p:nvSpPr>
        <p:spPr>
          <a:xfrm>
            <a:off x="6766560" y="5052060"/>
            <a:ext cx="2743200" cy="960120"/>
          </a:xfrm>
          <a:prstGeom prst="roundRect">
            <a:avLst>
              <a:gd name="adj" fmla="val 9524"/>
            </a:avLst>
          </a:prstGeom>
          <a:solidFill>
            <a:srgbClr val="FFFFFF"/>
          </a:solidFill>
          <a:ln w="12700">
            <a:solidFill>
              <a:srgbClr val="D5DEE8"/>
            </a:solidFill>
            <a:prstDash val="solid"/>
          </a:ln>
        </p:spPr>
      </p:sp>
      <p:sp>
        <p:nvSpPr>
          <p:cNvPr id="15" name="Shape 11"/>
          <p:cNvSpPr/>
          <p:nvPr/>
        </p:nvSpPr>
        <p:spPr>
          <a:xfrm>
            <a:off x="6903720" y="5230368"/>
            <a:ext cx="603504" cy="603504"/>
          </a:xfrm>
          <a:prstGeom prst="ellipse">
            <a:avLst/>
          </a:prstGeom>
          <a:solidFill>
            <a:srgbClr val="9A5B00"/>
          </a:solidFill>
          <a:ln/>
        </p:spPr>
      </p:sp>
      <p:pic>
        <p:nvPicPr>
          <p:cNvPr id="16" name="Image 2" descr="preencoded.png"/>
          <p:cNvPicPr>
            <a:picLocks noChangeAspect="1"/>
          </p:cNvPicPr>
          <p:nvPr/>
        </p:nvPicPr>
        <p:blipFill>
          <a:blip r:embed="rId6"/>
          <a:stretch>
            <a:fillRect/>
          </a:stretch>
        </p:blipFill>
        <p:spPr>
          <a:xfrm>
            <a:off x="7054596" y="5381244"/>
            <a:ext cx="301752" cy="301752"/>
          </a:xfrm>
          <a:prstGeom prst="rect">
            <a:avLst/>
          </a:prstGeom>
        </p:spPr>
      </p:pic>
      <p:sp>
        <p:nvSpPr>
          <p:cNvPr id="17" name="Text 12"/>
          <p:cNvSpPr txBox="1"/>
          <p:nvPr/>
        </p:nvSpPr>
        <p:spPr>
          <a:xfrm>
            <a:off x="7635240" y="5148072"/>
            <a:ext cx="1783080" cy="329184"/>
          </a:xfrm>
          <a:prstGeom prst="rect">
            <a:avLst/>
          </a:prstGeom>
          <a:noFill/>
          <a:ln/>
        </p:spPr>
        <p:txBody>
          <a:bodyPr wrap="square" lIns="0" tIns="0" rIns="0" bIns="0" rtlCol="0" anchor="t"/>
          <a:lstStyle/>
          <a:p>
            <a:pPr marL="0" indent="0">
              <a:buNone/>
            </a:pPr>
            <a:r>
              <a:rPr lang="en-US" b="1" dirty="0">
                <a:solidFill>
                  <a:srgbClr val="13294B"/>
                </a:solidFill>
                <a:latin typeface="Calibri" pitchFamily="34" charset="0"/>
                <a:ea typeface="Calibri" pitchFamily="34" charset="-122"/>
                <a:cs typeface="Calibri" pitchFamily="34" charset="-120"/>
              </a:rPr>
              <a:t>Receta «por si acaso»</a:t>
            </a:r>
            <a:endParaRPr lang="en-US" dirty="0"/>
          </a:p>
        </p:txBody>
      </p:sp>
      <p:sp>
        <p:nvSpPr>
          <p:cNvPr id="18" name="Text 13"/>
          <p:cNvSpPr txBox="1"/>
          <p:nvPr/>
        </p:nvSpPr>
        <p:spPr>
          <a:xfrm>
            <a:off x="7575804" y="5648614"/>
            <a:ext cx="1783080" cy="457200"/>
          </a:xfrm>
          <a:prstGeom prst="rect">
            <a:avLst/>
          </a:prstGeom>
          <a:noFill/>
          <a:ln/>
        </p:spPr>
        <p:txBody>
          <a:bodyPr wrap="square" lIns="0" tIns="0" rIns="0" bIns="0" rtlCol="0" anchor="t"/>
          <a:lstStyle/>
          <a:p>
            <a:pPr marL="0" indent="0">
              <a:buNone/>
            </a:pPr>
            <a:r>
              <a:rPr lang="en-US" sz="1400" dirty="0">
                <a:solidFill>
                  <a:srgbClr val="5B6B7F"/>
                </a:solidFill>
                <a:latin typeface="Calibri" pitchFamily="34" charset="0"/>
                <a:ea typeface="Calibri" pitchFamily="34" charset="-122"/>
                <a:cs typeface="Calibri" pitchFamily="34" charset="-120"/>
              </a:rPr>
              <a:t>Antibiótico defensivo</a:t>
            </a:r>
            <a:endParaRPr lang="en-US" sz="1400" dirty="0"/>
          </a:p>
        </p:txBody>
      </p:sp>
      <p:sp>
        <p:nvSpPr>
          <p:cNvPr id="19" name="Shape 14"/>
          <p:cNvSpPr/>
          <p:nvPr/>
        </p:nvSpPr>
        <p:spPr>
          <a:xfrm>
            <a:off x="2688336" y="5052060"/>
            <a:ext cx="2743200" cy="1053754"/>
          </a:xfrm>
          <a:prstGeom prst="roundRect">
            <a:avLst>
              <a:gd name="adj" fmla="val 9524"/>
            </a:avLst>
          </a:prstGeom>
          <a:solidFill>
            <a:srgbClr val="FFFFFF"/>
          </a:solidFill>
          <a:ln w="12700">
            <a:solidFill>
              <a:srgbClr val="D5DEE8"/>
            </a:solidFill>
            <a:prstDash val="solid"/>
          </a:ln>
        </p:spPr>
      </p:sp>
      <p:sp>
        <p:nvSpPr>
          <p:cNvPr id="20" name="Shape 15"/>
          <p:cNvSpPr/>
          <p:nvPr/>
        </p:nvSpPr>
        <p:spPr>
          <a:xfrm>
            <a:off x="2825496" y="5230368"/>
            <a:ext cx="603504" cy="603504"/>
          </a:xfrm>
          <a:prstGeom prst="ellipse">
            <a:avLst/>
          </a:prstGeom>
          <a:solidFill>
            <a:srgbClr val="E8704F"/>
          </a:solidFill>
          <a:ln/>
        </p:spPr>
      </p:sp>
      <p:pic>
        <p:nvPicPr>
          <p:cNvPr id="21" name="Image 3" descr="preencoded.png"/>
          <p:cNvPicPr>
            <a:picLocks noChangeAspect="1"/>
          </p:cNvPicPr>
          <p:nvPr/>
        </p:nvPicPr>
        <p:blipFill>
          <a:blip r:embed="rId7"/>
          <a:stretch>
            <a:fillRect/>
          </a:stretch>
        </p:blipFill>
        <p:spPr>
          <a:xfrm>
            <a:off x="2976372" y="5381244"/>
            <a:ext cx="301752" cy="301752"/>
          </a:xfrm>
          <a:prstGeom prst="rect">
            <a:avLst/>
          </a:prstGeom>
        </p:spPr>
      </p:pic>
      <p:sp>
        <p:nvSpPr>
          <p:cNvPr id="22" name="Text 16"/>
          <p:cNvSpPr txBox="1"/>
          <p:nvPr/>
        </p:nvSpPr>
        <p:spPr>
          <a:xfrm>
            <a:off x="3557016" y="5148072"/>
            <a:ext cx="1783080" cy="329184"/>
          </a:xfrm>
          <a:prstGeom prst="rect">
            <a:avLst/>
          </a:prstGeom>
          <a:noFill/>
          <a:ln/>
        </p:spPr>
        <p:txBody>
          <a:bodyPr wrap="square" lIns="0" tIns="0" rIns="0" bIns="0" rtlCol="0" anchor="t"/>
          <a:lstStyle/>
          <a:p>
            <a:pPr marL="0" indent="0">
              <a:buNone/>
            </a:pPr>
            <a:r>
              <a:rPr lang="en-US" b="1" dirty="0">
                <a:solidFill>
                  <a:srgbClr val="13294B"/>
                </a:solidFill>
                <a:latin typeface="Calibri" pitchFamily="34" charset="0"/>
                <a:ea typeface="Calibri" pitchFamily="34" charset="-122"/>
                <a:cs typeface="Calibri" pitchFamily="34" charset="-120"/>
              </a:rPr>
              <a:t>Resolución espontánea</a:t>
            </a:r>
            <a:endParaRPr lang="en-US" dirty="0"/>
          </a:p>
        </p:txBody>
      </p:sp>
      <p:sp>
        <p:nvSpPr>
          <p:cNvPr id="23" name="Text 17"/>
          <p:cNvSpPr txBox="1"/>
          <p:nvPr/>
        </p:nvSpPr>
        <p:spPr>
          <a:xfrm>
            <a:off x="3504225" y="5636930"/>
            <a:ext cx="1783080" cy="457200"/>
          </a:xfrm>
          <a:prstGeom prst="rect">
            <a:avLst/>
          </a:prstGeom>
          <a:noFill/>
          <a:ln/>
        </p:spPr>
        <p:txBody>
          <a:bodyPr wrap="square" lIns="0" tIns="0" rIns="0" bIns="0" rtlCol="0" anchor="t"/>
          <a:lstStyle/>
          <a:p>
            <a:pPr marL="0" indent="0">
              <a:buNone/>
            </a:pPr>
            <a:r>
              <a:rPr lang="en-US" sz="1400" dirty="0">
                <a:solidFill>
                  <a:srgbClr val="5B6B7F"/>
                </a:solidFill>
                <a:latin typeface="Calibri" pitchFamily="34" charset="0"/>
                <a:ea typeface="Calibri" pitchFamily="34" charset="-122"/>
                <a:cs typeface="Calibri" pitchFamily="34" charset="-120"/>
              </a:rPr>
              <a:t>El cuadro viral se autolimita</a:t>
            </a:r>
            <a:endParaRPr lang="en-US" sz="1400" dirty="0"/>
          </a:p>
        </p:txBody>
      </p:sp>
      <p:sp>
        <p:nvSpPr>
          <p:cNvPr id="24" name="Shape 18"/>
          <p:cNvSpPr/>
          <p:nvPr/>
        </p:nvSpPr>
        <p:spPr>
          <a:xfrm>
            <a:off x="1426464" y="2756916"/>
            <a:ext cx="2743200" cy="1155436"/>
          </a:xfrm>
          <a:prstGeom prst="roundRect">
            <a:avLst>
              <a:gd name="adj" fmla="val 9524"/>
            </a:avLst>
          </a:prstGeom>
          <a:solidFill>
            <a:srgbClr val="FFFFFF"/>
          </a:solidFill>
          <a:ln w="12700">
            <a:solidFill>
              <a:srgbClr val="D5DEE8"/>
            </a:solidFill>
            <a:prstDash val="solid"/>
          </a:ln>
        </p:spPr>
      </p:sp>
      <p:sp>
        <p:nvSpPr>
          <p:cNvPr id="25" name="Shape 19"/>
          <p:cNvSpPr/>
          <p:nvPr/>
        </p:nvSpPr>
        <p:spPr>
          <a:xfrm>
            <a:off x="1563624" y="2935224"/>
            <a:ext cx="603504" cy="603504"/>
          </a:xfrm>
          <a:prstGeom prst="ellipse">
            <a:avLst/>
          </a:prstGeom>
          <a:solidFill>
            <a:srgbClr val="13294B"/>
          </a:solidFill>
          <a:ln/>
        </p:spPr>
      </p:sp>
      <p:pic>
        <p:nvPicPr>
          <p:cNvPr id="26" name="Image 4" descr="preencoded.png"/>
          <p:cNvPicPr>
            <a:picLocks noChangeAspect="1"/>
          </p:cNvPicPr>
          <p:nvPr/>
        </p:nvPicPr>
        <p:blipFill>
          <a:blip r:embed="rId8"/>
          <a:stretch>
            <a:fillRect/>
          </a:stretch>
        </p:blipFill>
        <p:spPr>
          <a:xfrm>
            <a:off x="1714500" y="3086100"/>
            <a:ext cx="301752" cy="301752"/>
          </a:xfrm>
          <a:prstGeom prst="rect">
            <a:avLst/>
          </a:prstGeom>
        </p:spPr>
      </p:pic>
      <p:sp>
        <p:nvSpPr>
          <p:cNvPr id="27" name="Text 20"/>
          <p:cNvSpPr txBox="1"/>
          <p:nvPr/>
        </p:nvSpPr>
        <p:spPr>
          <a:xfrm>
            <a:off x="2295144" y="2852928"/>
            <a:ext cx="1783080" cy="329184"/>
          </a:xfrm>
          <a:prstGeom prst="rect">
            <a:avLst/>
          </a:prstGeom>
          <a:noFill/>
          <a:ln/>
        </p:spPr>
        <p:txBody>
          <a:bodyPr wrap="square" lIns="0" tIns="0" rIns="0" bIns="0" rtlCol="0" anchor="t"/>
          <a:lstStyle/>
          <a:p>
            <a:pPr marL="0" indent="0">
              <a:buNone/>
            </a:pPr>
            <a:r>
              <a:rPr lang="en-US" b="1" dirty="0">
                <a:solidFill>
                  <a:srgbClr val="13294B"/>
                </a:solidFill>
                <a:latin typeface="Calibri" pitchFamily="34" charset="0"/>
                <a:ea typeface="Calibri" pitchFamily="34" charset="-122"/>
                <a:cs typeface="Calibri" pitchFamily="34" charset="-120"/>
              </a:rPr>
              <a:t>Validación falsa</a:t>
            </a:r>
            <a:endParaRPr lang="en-US" dirty="0"/>
          </a:p>
        </p:txBody>
      </p:sp>
      <p:sp>
        <p:nvSpPr>
          <p:cNvPr id="28" name="Text 21"/>
          <p:cNvSpPr txBox="1"/>
          <p:nvPr/>
        </p:nvSpPr>
        <p:spPr>
          <a:xfrm>
            <a:off x="2295144" y="3191256"/>
            <a:ext cx="1783080" cy="457200"/>
          </a:xfrm>
          <a:prstGeom prst="rect">
            <a:avLst/>
          </a:prstGeom>
          <a:noFill/>
          <a:ln/>
        </p:spPr>
        <p:txBody>
          <a:bodyPr wrap="square" lIns="0" tIns="0" rIns="0" bIns="0" rtlCol="0" anchor="t"/>
          <a:lstStyle/>
          <a:p>
            <a:pPr marL="0" indent="0">
              <a:buNone/>
            </a:pPr>
            <a:r>
              <a:rPr lang="en-US" sz="1400" dirty="0">
                <a:solidFill>
                  <a:srgbClr val="5B6B7F"/>
                </a:solidFill>
                <a:latin typeface="Calibri" pitchFamily="34" charset="0"/>
                <a:ea typeface="Calibri" pitchFamily="34" charset="-122"/>
                <a:cs typeface="Calibri" pitchFamily="34" charset="-120"/>
              </a:rPr>
              <a:t>«Mejoró con el antibiótico»: se refuerza el hábito</a:t>
            </a:r>
            <a:endParaRPr lang="en-US" sz="1400" dirty="0"/>
          </a:p>
        </p:txBody>
      </p:sp>
      <p:sp>
        <p:nvSpPr>
          <p:cNvPr id="29" name="Shape 22"/>
          <p:cNvSpPr/>
          <p:nvPr/>
        </p:nvSpPr>
        <p:spPr>
          <a:xfrm>
            <a:off x="7287402" y="2306483"/>
            <a:ext cx="924276" cy="407091"/>
          </a:xfrm>
          <a:prstGeom prst="line">
            <a:avLst/>
          </a:prstGeom>
          <a:noFill/>
          <a:ln w="38100">
            <a:solidFill>
              <a:srgbClr val="F5A623"/>
            </a:solidFill>
            <a:prstDash val="solid"/>
            <a:tailEnd type="triangle"/>
          </a:ln>
        </p:spPr>
      </p:sp>
      <p:sp>
        <p:nvSpPr>
          <p:cNvPr id="30" name="Shape 23"/>
          <p:cNvSpPr/>
          <p:nvPr/>
        </p:nvSpPr>
        <p:spPr>
          <a:xfrm flipH="1">
            <a:off x="8592434" y="4063228"/>
            <a:ext cx="353324" cy="642640"/>
          </a:xfrm>
          <a:prstGeom prst="line">
            <a:avLst/>
          </a:prstGeom>
          <a:noFill/>
          <a:ln w="38100">
            <a:solidFill>
              <a:srgbClr val="F5A623"/>
            </a:solidFill>
            <a:prstDash val="solid"/>
            <a:tailEnd type="triangle"/>
          </a:ln>
        </p:spPr>
      </p:sp>
      <p:sp>
        <p:nvSpPr>
          <p:cNvPr id="31" name="Shape 24"/>
          <p:cNvSpPr/>
          <p:nvPr/>
        </p:nvSpPr>
        <p:spPr>
          <a:xfrm flipH="1">
            <a:off x="5528097" y="5532120"/>
            <a:ext cx="1141903" cy="0"/>
          </a:xfrm>
          <a:prstGeom prst="line">
            <a:avLst/>
          </a:prstGeom>
          <a:noFill/>
          <a:ln w="38100">
            <a:solidFill>
              <a:srgbClr val="F5A623"/>
            </a:solidFill>
            <a:prstDash val="solid"/>
            <a:tailEnd type="triangle"/>
          </a:ln>
        </p:spPr>
      </p:sp>
      <p:sp>
        <p:nvSpPr>
          <p:cNvPr id="32" name="Shape 25"/>
          <p:cNvSpPr/>
          <p:nvPr/>
        </p:nvSpPr>
        <p:spPr>
          <a:xfrm flipH="1" flipV="1">
            <a:off x="3252338" y="4063228"/>
            <a:ext cx="353324" cy="642640"/>
          </a:xfrm>
          <a:prstGeom prst="line">
            <a:avLst/>
          </a:prstGeom>
          <a:noFill/>
          <a:ln w="38100">
            <a:solidFill>
              <a:srgbClr val="F5A623"/>
            </a:solidFill>
            <a:prstDash val="solid"/>
            <a:tailEnd type="triangle"/>
          </a:ln>
        </p:spPr>
      </p:sp>
      <p:sp>
        <p:nvSpPr>
          <p:cNvPr id="33" name="Shape 26"/>
          <p:cNvSpPr/>
          <p:nvPr/>
        </p:nvSpPr>
        <p:spPr>
          <a:xfrm flipV="1">
            <a:off x="3986418" y="2306483"/>
            <a:ext cx="924276" cy="407091"/>
          </a:xfrm>
          <a:prstGeom prst="line">
            <a:avLst/>
          </a:prstGeom>
          <a:noFill/>
          <a:ln w="38100">
            <a:solidFill>
              <a:srgbClr val="F5A623"/>
            </a:solidFill>
            <a:prstDash val="solid"/>
            <a:tailEnd type="triangle"/>
          </a:ln>
        </p:spPr>
      </p:sp>
      <p:sp>
        <p:nvSpPr>
          <p:cNvPr id="34" name="Shape 27"/>
          <p:cNvSpPr/>
          <p:nvPr/>
        </p:nvSpPr>
        <p:spPr>
          <a:xfrm>
            <a:off x="5230368" y="3017520"/>
            <a:ext cx="1737360" cy="1737360"/>
          </a:xfrm>
          <a:prstGeom prst="ellipse">
            <a:avLst/>
          </a:prstGeom>
          <a:solidFill>
            <a:srgbClr val="FDF3E1"/>
          </a:solidFill>
          <a:ln w="19050">
            <a:solidFill>
              <a:srgbClr val="F5A623"/>
            </a:solidFill>
            <a:prstDash val="solid"/>
          </a:ln>
        </p:spPr>
      </p:sp>
      <p:sp>
        <p:nvSpPr>
          <p:cNvPr id="35" name="Text 28"/>
          <p:cNvSpPr txBox="1"/>
          <p:nvPr/>
        </p:nvSpPr>
        <p:spPr>
          <a:xfrm>
            <a:off x="5349240" y="3017520"/>
            <a:ext cx="1499616" cy="1737360"/>
          </a:xfrm>
          <a:prstGeom prst="rect">
            <a:avLst/>
          </a:prstGeom>
          <a:noFill/>
          <a:ln/>
        </p:spPr>
        <p:txBody>
          <a:bodyPr wrap="square" lIns="0" tIns="0" rIns="0" bIns="0" rtlCol="0" anchor="ctr"/>
          <a:lstStyle/>
          <a:p>
            <a:pPr marL="0" indent="0" algn="ctr">
              <a:buNone/>
            </a:pPr>
            <a:r>
              <a:rPr lang="en-US" b="1" dirty="0">
                <a:solidFill>
                  <a:srgbClr val="13294B"/>
                </a:solidFill>
                <a:latin typeface="Calibri" pitchFamily="34" charset="0"/>
                <a:ea typeface="Calibri" pitchFamily="34" charset="-122"/>
                <a:cs typeface="Calibri" pitchFamily="34" charset="-120"/>
              </a:rPr>
              <a:t>Cada vuelta refuerza el hábito</a:t>
            </a:r>
            <a:endParaRPr lang="en-US" dirty="0"/>
          </a:p>
        </p:txBody>
      </p:sp>
      <p:sp>
        <p:nvSpPr>
          <p:cNvPr id="36"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8FA3BF"/>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FFFFFF"/>
                </a:solidFill>
                <a:latin typeface="Arial" pitchFamily="34" charset="0"/>
                <a:ea typeface="Arial" pitchFamily="34" charset="-122"/>
                <a:cs typeface="Arial" pitchFamily="34" charset="-120"/>
              </a:rPr>
              <a:t>La </a:t>
            </a:r>
            <a:r>
              <a:rPr lang="en-US" sz="3000" b="1" dirty="0" err="1">
                <a:solidFill>
                  <a:srgbClr val="FFFFFF"/>
                </a:solidFill>
                <a:latin typeface="Arial" pitchFamily="34" charset="0"/>
                <a:ea typeface="Arial" pitchFamily="34" charset="-122"/>
                <a:cs typeface="Arial" pitchFamily="34" charset="-120"/>
              </a:rPr>
              <a:t>falla</a:t>
            </a:r>
            <a:r>
              <a:rPr lang="en-US" sz="3000" b="1" dirty="0">
                <a:solidFill>
                  <a:srgbClr val="FFFFFF"/>
                </a:solidFill>
                <a:latin typeface="Arial" pitchFamily="34" charset="0"/>
                <a:ea typeface="Arial" pitchFamily="34" charset="-122"/>
                <a:cs typeface="Arial" pitchFamily="34" charset="-120"/>
              </a:rPr>
              <a:t> del sistema organizacional</a:t>
            </a:r>
            <a:endParaRPr lang="en-US" sz="3000" dirty="0"/>
          </a:p>
        </p:txBody>
      </p:sp>
      <p:sp>
        <p:nvSpPr>
          <p:cNvPr id="4" name="Shape 2"/>
          <p:cNvSpPr/>
          <p:nvPr/>
        </p:nvSpPr>
        <p:spPr>
          <a:xfrm>
            <a:off x="548640" y="1417320"/>
            <a:ext cx="6583680" cy="1188720"/>
          </a:xfrm>
          <a:prstGeom prst="roundRect">
            <a:avLst>
              <a:gd name="adj" fmla="val 7692"/>
            </a:avLst>
          </a:prstGeom>
          <a:solidFill>
            <a:srgbClr val="1C3A63"/>
          </a:solidFill>
          <a:ln/>
        </p:spPr>
      </p:sp>
      <p:sp>
        <p:nvSpPr>
          <p:cNvPr id="5" name="Shape 3"/>
          <p:cNvSpPr/>
          <p:nvPr/>
        </p:nvSpPr>
        <p:spPr>
          <a:xfrm>
            <a:off x="777240" y="1645920"/>
            <a:ext cx="731520" cy="731520"/>
          </a:xfrm>
          <a:prstGeom prst="ellipse">
            <a:avLst/>
          </a:prstGeom>
          <a:solidFill>
            <a:srgbClr val="F5A623"/>
          </a:solidFill>
          <a:ln/>
        </p:spPr>
      </p:sp>
      <p:pic>
        <p:nvPicPr>
          <p:cNvPr id="6" name="Image 0" descr="preencoded.png"/>
          <p:cNvPicPr>
            <a:picLocks noChangeAspect="1"/>
          </p:cNvPicPr>
          <p:nvPr/>
        </p:nvPicPr>
        <p:blipFill>
          <a:blip r:embed="rId4"/>
          <a:stretch>
            <a:fillRect/>
          </a:stretch>
        </p:blipFill>
        <p:spPr>
          <a:xfrm>
            <a:off x="960120" y="1828800"/>
            <a:ext cx="365760" cy="365760"/>
          </a:xfrm>
          <a:prstGeom prst="rect">
            <a:avLst/>
          </a:prstGeom>
        </p:spPr>
      </p:pic>
      <p:sp>
        <p:nvSpPr>
          <p:cNvPr id="7" name="Text 4"/>
          <p:cNvSpPr txBox="1"/>
          <p:nvPr/>
        </p:nvSpPr>
        <p:spPr>
          <a:xfrm>
            <a:off x="1737360" y="1554480"/>
            <a:ext cx="5212080" cy="384048"/>
          </a:xfrm>
          <a:prstGeom prst="rect">
            <a:avLst/>
          </a:prstGeom>
          <a:noFill/>
          <a:ln/>
        </p:spPr>
        <p:txBody>
          <a:bodyPr wrap="square" lIns="0" tIns="0" rIns="0" bIns="0" rtlCol="0" anchor="t"/>
          <a:lstStyle/>
          <a:p>
            <a:pPr marL="0" indent="0">
              <a:buNone/>
            </a:pPr>
            <a:r>
              <a:rPr lang="en-US" sz="1800" b="1" dirty="0">
                <a:solidFill>
                  <a:srgbClr val="F5A623"/>
                </a:solidFill>
                <a:latin typeface="Arial" pitchFamily="34" charset="0"/>
                <a:ea typeface="Arial" pitchFamily="34" charset="-122"/>
                <a:cs typeface="Arial" pitchFamily="34" charset="-120"/>
              </a:rPr>
              <a:t>El factor tiempo</a:t>
            </a:r>
            <a:endParaRPr lang="en-US" sz="1800" dirty="0"/>
          </a:p>
        </p:txBody>
      </p:sp>
      <p:sp>
        <p:nvSpPr>
          <p:cNvPr id="8" name="Text 5"/>
          <p:cNvSpPr txBox="1"/>
          <p:nvPr/>
        </p:nvSpPr>
        <p:spPr>
          <a:xfrm>
            <a:off x="1737360" y="1947672"/>
            <a:ext cx="5212080" cy="594360"/>
          </a:xfrm>
          <a:prstGeom prst="rect">
            <a:avLst/>
          </a:prstGeom>
          <a:noFill/>
          <a:ln/>
        </p:spPr>
        <p:txBody>
          <a:bodyPr wrap="square" lIns="0" tIns="0" rIns="0" bIns="0" rtlCol="0" anchor="t"/>
          <a:lstStyle/>
          <a:p>
            <a:pPr marL="0" indent="0">
              <a:buNone/>
            </a:pPr>
            <a:r>
              <a:rPr lang="en-US" sz="1450" dirty="0">
                <a:solidFill>
                  <a:srgbClr val="FFFFFF"/>
                </a:solidFill>
                <a:latin typeface="Calibri" pitchFamily="34" charset="0"/>
                <a:ea typeface="Calibri" pitchFamily="34" charset="-122"/>
                <a:cs typeface="Calibri" pitchFamily="34" charset="-120"/>
              </a:rPr>
              <a:t>Con agendas saturadas, la receta se vuelve un «atajo» para cerrar rápido consultas complejas.</a:t>
            </a:r>
            <a:endParaRPr lang="en-US" sz="1450" dirty="0"/>
          </a:p>
        </p:txBody>
      </p:sp>
      <p:sp>
        <p:nvSpPr>
          <p:cNvPr id="9" name="Shape 6"/>
          <p:cNvSpPr/>
          <p:nvPr/>
        </p:nvSpPr>
        <p:spPr>
          <a:xfrm>
            <a:off x="548640" y="2788920"/>
            <a:ext cx="6583680" cy="1188720"/>
          </a:xfrm>
          <a:prstGeom prst="roundRect">
            <a:avLst>
              <a:gd name="adj" fmla="val 7692"/>
            </a:avLst>
          </a:prstGeom>
          <a:solidFill>
            <a:srgbClr val="1C3A63"/>
          </a:solidFill>
          <a:ln/>
        </p:spPr>
      </p:sp>
      <p:sp>
        <p:nvSpPr>
          <p:cNvPr id="10" name="Shape 7"/>
          <p:cNvSpPr/>
          <p:nvPr/>
        </p:nvSpPr>
        <p:spPr>
          <a:xfrm>
            <a:off x="777240" y="3017520"/>
            <a:ext cx="731520" cy="731520"/>
          </a:xfrm>
          <a:prstGeom prst="ellipse">
            <a:avLst/>
          </a:prstGeom>
          <a:solidFill>
            <a:srgbClr val="F5A623"/>
          </a:solidFill>
          <a:ln/>
        </p:spPr>
      </p:sp>
      <p:pic>
        <p:nvPicPr>
          <p:cNvPr id="11" name="Image 1" descr="preencoded.png"/>
          <p:cNvPicPr>
            <a:picLocks noChangeAspect="1"/>
          </p:cNvPicPr>
          <p:nvPr/>
        </p:nvPicPr>
        <p:blipFill>
          <a:blip r:embed="rId5"/>
          <a:stretch>
            <a:fillRect/>
          </a:stretch>
        </p:blipFill>
        <p:spPr>
          <a:xfrm>
            <a:off x="960120" y="3200400"/>
            <a:ext cx="365760" cy="365760"/>
          </a:xfrm>
          <a:prstGeom prst="rect">
            <a:avLst/>
          </a:prstGeom>
        </p:spPr>
      </p:pic>
      <p:sp>
        <p:nvSpPr>
          <p:cNvPr id="12" name="Text 8"/>
          <p:cNvSpPr txBox="1"/>
          <p:nvPr/>
        </p:nvSpPr>
        <p:spPr>
          <a:xfrm>
            <a:off x="1737360" y="2926080"/>
            <a:ext cx="5212080" cy="384048"/>
          </a:xfrm>
          <a:prstGeom prst="rect">
            <a:avLst/>
          </a:prstGeom>
          <a:noFill/>
          <a:ln/>
        </p:spPr>
        <p:txBody>
          <a:bodyPr wrap="square" lIns="0" tIns="0" rIns="0" bIns="0" rtlCol="0" anchor="t"/>
          <a:lstStyle/>
          <a:p>
            <a:pPr marL="0" indent="0">
              <a:buNone/>
            </a:pPr>
            <a:r>
              <a:rPr lang="en-US" sz="1800" b="1" dirty="0">
                <a:solidFill>
                  <a:srgbClr val="F5A623"/>
                </a:solidFill>
                <a:latin typeface="Arial" pitchFamily="34" charset="0"/>
                <a:ea typeface="Arial" pitchFamily="34" charset="-122"/>
                <a:cs typeface="Arial" pitchFamily="34" charset="-120"/>
              </a:rPr>
              <a:t>El vacío diagnóstico</a:t>
            </a:r>
            <a:endParaRPr lang="en-US" sz="1800" dirty="0"/>
          </a:p>
        </p:txBody>
      </p:sp>
      <p:sp>
        <p:nvSpPr>
          <p:cNvPr id="13" name="Text 9"/>
          <p:cNvSpPr txBox="1"/>
          <p:nvPr/>
        </p:nvSpPr>
        <p:spPr>
          <a:xfrm>
            <a:off x="1737360" y="3319272"/>
            <a:ext cx="5212080" cy="594360"/>
          </a:xfrm>
          <a:prstGeom prst="rect">
            <a:avLst/>
          </a:prstGeom>
          <a:noFill/>
          <a:ln/>
        </p:spPr>
        <p:txBody>
          <a:bodyPr wrap="square" lIns="0" tIns="0" rIns="0" bIns="0" rtlCol="0" anchor="t"/>
          <a:lstStyle/>
          <a:p>
            <a:pPr marL="0" indent="0">
              <a:buNone/>
            </a:pPr>
            <a:r>
              <a:rPr lang="en-US" sz="1450" dirty="0">
                <a:solidFill>
                  <a:srgbClr val="FFFFFF"/>
                </a:solidFill>
                <a:latin typeface="Calibri" pitchFamily="34" charset="0"/>
                <a:ea typeface="Calibri" pitchFamily="34" charset="-122"/>
                <a:cs typeface="Calibri" pitchFamily="34" charset="-120"/>
              </a:rPr>
              <a:t>Sin prueba rápida de estreptococo ni PCR en el punto de atención, la incertidumbre se multiplica.</a:t>
            </a:r>
            <a:endParaRPr lang="en-US" sz="1450" dirty="0"/>
          </a:p>
        </p:txBody>
      </p:sp>
      <p:sp>
        <p:nvSpPr>
          <p:cNvPr id="14" name="Shape 10"/>
          <p:cNvSpPr/>
          <p:nvPr/>
        </p:nvSpPr>
        <p:spPr>
          <a:xfrm>
            <a:off x="548640" y="4160520"/>
            <a:ext cx="6583680" cy="1188720"/>
          </a:xfrm>
          <a:prstGeom prst="roundRect">
            <a:avLst>
              <a:gd name="adj" fmla="val 7692"/>
            </a:avLst>
          </a:prstGeom>
          <a:solidFill>
            <a:srgbClr val="1C3A63"/>
          </a:solidFill>
          <a:ln/>
        </p:spPr>
      </p:sp>
      <p:sp>
        <p:nvSpPr>
          <p:cNvPr id="15" name="Shape 11"/>
          <p:cNvSpPr/>
          <p:nvPr/>
        </p:nvSpPr>
        <p:spPr>
          <a:xfrm>
            <a:off x="777240" y="4389120"/>
            <a:ext cx="731520" cy="731520"/>
          </a:xfrm>
          <a:prstGeom prst="ellipse">
            <a:avLst/>
          </a:prstGeom>
          <a:solidFill>
            <a:srgbClr val="F5A623"/>
          </a:solidFill>
          <a:ln/>
        </p:spPr>
      </p:sp>
      <p:pic>
        <p:nvPicPr>
          <p:cNvPr id="16" name="Image 2" descr="preencoded.png"/>
          <p:cNvPicPr>
            <a:picLocks noChangeAspect="1"/>
          </p:cNvPicPr>
          <p:nvPr/>
        </p:nvPicPr>
        <p:blipFill>
          <a:blip r:embed="rId6"/>
          <a:stretch>
            <a:fillRect/>
          </a:stretch>
        </p:blipFill>
        <p:spPr>
          <a:xfrm>
            <a:off x="960120" y="4572000"/>
            <a:ext cx="365760" cy="365760"/>
          </a:xfrm>
          <a:prstGeom prst="rect">
            <a:avLst/>
          </a:prstGeom>
        </p:spPr>
      </p:pic>
      <p:sp>
        <p:nvSpPr>
          <p:cNvPr id="17" name="Text 12"/>
          <p:cNvSpPr txBox="1"/>
          <p:nvPr/>
        </p:nvSpPr>
        <p:spPr>
          <a:xfrm>
            <a:off x="1737360" y="4297680"/>
            <a:ext cx="5212080" cy="384048"/>
          </a:xfrm>
          <a:prstGeom prst="rect">
            <a:avLst/>
          </a:prstGeom>
          <a:noFill/>
          <a:ln/>
        </p:spPr>
        <p:txBody>
          <a:bodyPr wrap="square" lIns="0" tIns="0" rIns="0" bIns="0" rtlCol="0" anchor="t"/>
          <a:lstStyle/>
          <a:p>
            <a:pPr marL="0" indent="0">
              <a:buNone/>
            </a:pPr>
            <a:r>
              <a:rPr lang="en-US" sz="1800" b="1" dirty="0">
                <a:solidFill>
                  <a:srgbClr val="F5A623"/>
                </a:solidFill>
                <a:latin typeface="Arial" pitchFamily="34" charset="0"/>
                <a:ea typeface="Arial" pitchFamily="34" charset="-122"/>
                <a:cs typeface="Arial" pitchFamily="34" charset="-120"/>
              </a:rPr>
              <a:t>Fatiga y el «efecto viernes»</a:t>
            </a:r>
            <a:endParaRPr lang="en-US" sz="1800" dirty="0"/>
          </a:p>
        </p:txBody>
      </p:sp>
      <p:sp>
        <p:nvSpPr>
          <p:cNvPr id="18" name="Text 13"/>
          <p:cNvSpPr txBox="1"/>
          <p:nvPr/>
        </p:nvSpPr>
        <p:spPr>
          <a:xfrm>
            <a:off x="1737360" y="4690872"/>
            <a:ext cx="5212080" cy="594360"/>
          </a:xfrm>
          <a:prstGeom prst="rect">
            <a:avLst/>
          </a:prstGeom>
          <a:noFill/>
          <a:ln/>
        </p:spPr>
        <p:txBody>
          <a:bodyPr wrap="square" lIns="0" tIns="0" rIns="0" bIns="0" rtlCol="0" anchor="t"/>
          <a:lstStyle/>
          <a:p>
            <a:pPr marL="0" indent="0">
              <a:buNone/>
            </a:pPr>
            <a:r>
              <a:rPr lang="en-US" sz="1450" dirty="0">
                <a:solidFill>
                  <a:srgbClr val="FFFFFF"/>
                </a:solidFill>
                <a:latin typeface="Calibri" pitchFamily="34" charset="0"/>
                <a:ea typeface="Calibri" pitchFamily="34" charset="-122"/>
                <a:cs typeface="Calibri" pitchFamily="34" charset="-120"/>
              </a:rPr>
              <a:t>Más recetas conforme avanza la jornada; y sin seguimiento en fin de semana, se prescribe a la defensiva.</a:t>
            </a:r>
            <a:endParaRPr lang="en-US" sz="1450" dirty="0"/>
          </a:p>
        </p:txBody>
      </p:sp>
      <p:pic>
        <p:nvPicPr>
          <p:cNvPr id="19" name="Image 3" descr="C:\Users\vykto\AppData\Local\Temp\claude\C--Users-vykto-Documents-cas-o-urgencias\2bc562c7-e7d0-4a04-80cb-4883182fe4eb\scratchpad\img\r_clock.png"/>
          <p:cNvPicPr>
            <a:picLocks noChangeAspect="1"/>
          </p:cNvPicPr>
          <p:nvPr/>
        </p:nvPicPr>
        <p:blipFill>
          <a:blip r:embed="rId7"/>
          <a:stretch>
            <a:fillRect/>
          </a:stretch>
        </p:blipFill>
        <p:spPr>
          <a:xfrm>
            <a:off x="7543800" y="1371600"/>
            <a:ext cx="4096512" cy="3867912"/>
          </a:xfrm>
          <a:prstGeom prst="rect">
            <a:avLst/>
          </a:prstGeom>
        </p:spPr>
      </p:pic>
      <p:sp>
        <p:nvSpPr>
          <p:cNvPr id="20" name="Text 14"/>
          <p:cNvSpPr txBox="1"/>
          <p:nvPr/>
        </p:nvSpPr>
        <p:spPr>
          <a:xfrm>
            <a:off x="548640" y="5669280"/>
            <a:ext cx="11091672" cy="411480"/>
          </a:xfrm>
          <a:prstGeom prst="rect">
            <a:avLst/>
          </a:prstGeom>
          <a:noFill/>
          <a:ln/>
        </p:spPr>
        <p:txBody>
          <a:bodyPr wrap="square" lIns="0" tIns="0" rIns="0" bIns="0" rtlCol="0" anchor="t"/>
          <a:lstStyle/>
          <a:p>
            <a:pPr marL="0" indent="0" algn="ctr">
              <a:buNone/>
            </a:pPr>
            <a:r>
              <a:rPr lang="en-US" sz="1700" i="1" dirty="0">
                <a:solidFill>
                  <a:srgbClr val="CADCFC"/>
                </a:solidFill>
                <a:latin typeface="Calibri" pitchFamily="34" charset="0"/>
                <a:ea typeface="Calibri" pitchFamily="34" charset="-122"/>
                <a:cs typeface="Calibri" pitchFamily="34" charset="-120"/>
              </a:rPr>
              <a:t>No es solo el médico: el entorno empuja la decisión.</a:t>
            </a:r>
            <a:endParaRPr lang="en-US" sz="1700" dirty="0"/>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F"/>
                </a:solidFill>
                <a:latin typeface="Calibri"/>
                <a:ea typeface="Calibri"/>
                <a:cs typeface="Calibri"/>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El espectro de las trampas diagnósticas</a:t>
            </a:r>
            <a:endParaRPr lang="en-US" sz="3000" dirty="0"/>
          </a:p>
        </p:txBody>
      </p:sp>
      <p:sp>
        <p:nvSpPr>
          <p:cNvPr id="4" name="Shape 2"/>
          <p:cNvSpPr/>
          <p:nvPr/>
        </p:nvSpPr>
        <p:spPr>
          <a:xfrm>
            <a:off x="548640" y="1280160"/>
            <a:ext cx="3557016" cy="640080"/>
          </a:xfrm>
          <a:prstGeom prst="roundRect">
            <a:avLst>
              <a:gd name="adj" fmla="val 14286"/>
            </a:avLst>
          </a:prstGeom>
          <a:solidFill>
            <a:srgbClr val="13294B"/>
          </a:solidFill>
          <a:ln/>
        </p:spPr>
      </p:sp>
      <p:sp>
        <p:nvSpPr>
          <p:cNvPr id="5" name="Text 3"/>
          <p:cNvSpPr txBox="1"/>
          <p:nvPr/>
        </p:nvSpPr>
        <p:spPr>
          <a:xfrm>
            <a:off x="548640" y="1234440"/>
            <a:ext cx="3557016" cy="777240"/>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Casi </a:t>
            </a:r>
            <a:r>
              <a:rPr lang="en-US" sz="1900" b="1" dirty="0" err="1">
                <a:solidFill>
                  <a:srgbClr val="FFFFFF"/>
                </a:solidFill>
                <a:latin typeface="Arial" pitchFamily="34" charset="0"/>
                <a:ea typeface="Arial" pitchFamily="34" charset="-122"/>
                <a:cs typeface="Arial" pitchFamily="34" charset="-120"/>
              </a:rPr>
              <a:t>siempre</a:t>
            </a:r>
            <a:r>
              <a:rPr lang="en-US" sz="1900" b="1" dirty="0">
                <a:solidFill>
                  <a:srgbClr val="FFFFFF"/>
                </a:solidFill>
                <a:latin typeface="Arial" pitchFamily="34" charset="0"/>
                <a:ea typeface="Arial" pitchFamily="34" charset="-122"/>
                <a:cs typeface="Arial" pitchFamily="34" charset="-120"/>
              </a:rPr>
              <a:t> </a:t>
            </a:r>
            <a:r>
              <a:rPr lang="en-US" sz="1900" b="1" dirty="0" err="1">
                <a:solidFill>
                  <a:srgbClr val="FFFFFF"/>
                </a:solidFill>
                <a:latin typeface="Arial" pitchFamily="34" charset="0"/>
                <a:ea typeface="Arial" pitchFamily="34" charset="-122"/>
                <a:cs typeface="Arial" pitchFamily="34" charset="-120"/>
              </a:rPr>
              <a:t>tratar</a:t>
            </a:r>
            <a:endParaRPr lang="en-US" sz="1900" b="1" dirty="0">
              <a:solidFill>
                <a:srgbClr val="FFFFFF"/>
              </a:solidFill>
              <a:latin typeface="Arial" pitchFamily="34" charset="0"/>
              <a:ea typeface="Arial" pitchFamily="34" charset="-122"/>
              <a:cs typeface="Arial" pitchFamily="34" charset="-120"/>
            </a:endParaRPr>
          </a:p>
          <a:p>
            <a:pPr marL="0" indent="0" algn="ctr">
              <a:buNone/>
            </a:pPr>
            <a:r>
              <a:rPr lang="en-US" sz="1900" b="1" dirty="0">
                <a:solidFill>
                  <a:srgbClr val="FFFFFF"/>
                </a:solidFill>
                <a:latin typeface="Arial" pitchFamily="34" charset="0"/>
                <a:cs typeface="Arial" pitchFamily="34" charset="-120"/>
              </a:rPr>
              <a:t>(</a:t>
            </a:r>
            <a:r>
              <a:rPr lang="en-US" sz="1900" b="1" dirty="0" err="1">
                <a:solidFill>
                  <a:srgbClr val="FFFFFF"/>
                </a:solidFill>
                <a:latin typeface="Arial" pitchFamily="34" charset="0"/>
                <a:cs typeface="Arial" pitchFamily="34" charset="-120"/>
              </a:rPr>
              <a:t>bacteriana</a:t>
            </a:r>
            <a:r>
              <a:rPr lang="en-US" sz="1900" b="1" dirty="0">
                <a:solidFill>
                  <a:srgbClr val="FFFFFF"/>
                </a:solidFill>
                <a:latin typeface="Arial" pitchFamily="34" charset="0"/>
                <a:cs typeface="Arial" pitchFamily="34" charset="-120"/>
              </a:rPr>
              <a:t>)</a:t>
            </a:r>
            <a:endParaRPr lang="en-US" sz="1900" dirty="0"/>
          </a:p>
        </p:txBody>
      </p:sp>
      <p:sp>
        <p:nvSpPr>
          <p:cNvPr id="6" name="Shape 4"/>
          <p:cNvSpPr/>
          <p:nvPr/>
        </p:nvSpPr>
        <p:spPr>
          <a:xfrm>
            <a:off x="548640" y="2103120"/>
            <a:ext cx="3557016" cy="3154680"/>
          </a:xfrm>
          <a:prstGeom prst="roundRect">
            <a:avLst>
              <a:gd name="adj" fmla="val 2899"/>
            </a:avLst>
          </a:prstGeom>
          <a:solidFill>
            <a:srgbClr val="F3F6FA"/>
          </a:solidFill>
          <a:ln/>
        </p:spPr>
      </p:sp>
      <p:sp>
        <p:nvSpPr>
          <p:cNvPr id="7" name="Text 5"/>
          <p:cNvSpPr txBox="1"/>
          <p:nvPr/>
        </p:nvSpPr>
        <p:spPr>
          <a:xfrm>
            <a:off x="822960" y="2286000"/>
            <a:ext cx="3017520" cy="365760"/>
          </a:xfrm>
          <a:prstGeom prst="rect">
            <a:avLst/>
          </a:prstGeom>
          <a:noFill/>
          <a:ln/>
        </p:spPr>
        <p:txBody>
          <a:bodyPr wrap="square" lIns="0" tIns="0" rIns="0" bIns="0" rtlCol="0" anchor="t"/>
          <a:lstStyle/>
          <a:p>
            <a:pPr marL="0" indent="0">
              <a:buNone/>
            </a:pPr>
            <a:r>
              <a:rPr lang="en-US" sz="1600" b="1" dirty="0">
                <a:solidFill>
                  <a:srgbClr val="13294B"/>
                </a:solidFill>
                <a:latin typeface="Calibri" pitchFamily="34" charset="0"/>
                <a:ea typeface="Calibri" pitchFamily="34" charset="-122"/>
                <a:cs typeface="Calibri" pitchFamily="34" charset="-120"/>
              </a:rPr>
              <a:t>Nivel 1</a:t>
            </a:r>
            <a:endParaRPr lang="en-US" sz="1600" dirty="0"/>
          </a:p>
        </p:txBody>
      </p:sp>
      <p:sp>
        <p:nvSpPr>
          <p:cNvPr id="8" name="Text 6"/>
          <p:cNvSpPr txBox="1"/>
          <p:nvPr/>
        </p:nvSpPr>
        <p:spPr>
          <a:xfrm>
            <a:off x="822960" y="2651760"/>
            <a:ext cx="3017520" cy="91440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Neumonía adquirida en la comunidad, </a:t>
            </a:r>
            <a:r>
              <a:rPr lang="en-US" sz="1600" dirty="0" err="1">
                <a:solidFill>
                  <a:srgbClr val="1F2A37"/>
                </a:solidFill>
                <a:latin typeface="Calibri" pitchFamily="34" charset="0"/>
                <a:ea typeface="Calibri" pitchFamily="34" charset="-122"/>
                <a:cs typeface="Calibri" pitchFamily="34" charset="-120"/>
              </a:rPr>
              <a:t>infección</a:t>
            </a:r>
            <a:r>
              <a:rPr lang="en-US" sz="1600" dirty="0">
                <a:solidFill>
                  <a:srgbClr val="1F2A37"/>
                </a:solidFill>
                <a:latin typeface="Calibri" pitchFamily="34" charset="0"/>
                <a:ea typeface="Calibri" pitchFamily="34" charset="-122"/>
                <a:cs typeface="Calibri" pitchFamily="34" charset="-120"/>
              </a:rPr>
              <a:t> </a:t>
            </a:r>
            <a:r>
              <a:rPr lang="en-US" sz="1600" dirty="0" err="1">
                <a:solidFill>
                  <a:srgbClr val="1F2A37"/>
                </a:solidFill>
                <a:latin typeface="Calibri" pitchFamily="34" charset="0"/>
                <a:ea typeface="Calibri" pitchFamily="34" charset="-122"/>
                <a:cs typeface="Calibri" pitchFamily="34" charset="-120"/>
              </a:rPr>
              <a:t>urinaria</a:t>
            </a:r>
            <a:r>
              <a:rPr lang="en-US" sz="1600" dirty="0">
                <a:solidFill>
                  <a:srgbClr val="1F2A37"/>
                </a:solidFill>
                <a:latin typeface="Calibri" pitchFamily="34" charset="0"/>
                <a:ea typeface="Calibri" pitchFamily="34" charset="-122"/>
                <a:cs typeface="Calibri" pitchFamily="34" charset="-120"/>
              </a:rPr>
              <a:t>, OMA</a:t>
            </a:r>
            <a:endParaRPr lang="en-US" sz="1600" dirty="0"/>
          </a:p>
        </p:txBody>
      </p:sp>
      <p:sp>
        <p:nvSpPr>
          <p:cNvPr id="9" name="Shape 7"/>
          <p:cNvSpPr/>
          <p:nvPr/>
        </p:nvSpPr>
        <p:spPr>
          <a:xfrm>
            <a:off x="777240" y="3611880"/>
            <a:ext cx="3099816" cy="1417320"/>
          </a:xfrm>
          <a:prstGeom prst="roundRect">
            <a:avLst>
              <a:gd name="adj" fmla="val 6452"/>
            </a:avLst>
          </a:prstGeom>
          <a:solidFill>
            <a:srgbClr val="FFFFFF"/>
          </a:solidFill>
          <a:ln w="12700">
            <a:solidFill>
              <a:srgbClr val="D5DEE8"/>
            </a:solidFill>
            <a:prstDash val="solid"/>
          </a:ln>
        </p:spPr>
      </p:sp>
      <p:sp>
        <p:nvSpPr>
          <p:cNvPr id="10" name="Text 8"/>
          <p:cNvSpPr txBox="1"/>
          <p:nvPr/>
        </p:nvSpPr>
        <p:spPr>
          <a:xfrm>
            <a:off x="960120" y="3730752"/>
            <a:ext cx="2743200" cy="1234440"/>
          </a:xfrm>
          <a:prstGeom prst="rect">
            <a:avLst/>
          </a:prstGeom>
          <a:noFill/>
          <a:ln/>
        </p:spPr>
        <p:txBody>
          <a:bodyPr wrap="square" lIns="0" tIns="0" rIns="0" bIns="0" rtlCol="0" anchor="t"/>
          <a:lstStyle/>
          <a:p>
            <a:pPr marL="0" indent="0">
              <a:buNone/>
            </a:pPr>
            <a:r>
              <a:rPr lang="en-US" sz="1450" b="1" dirty="0">
                <a:solidFill>
                  <a:srgbClr val="13294B"/>
                </a:solidFill>
                <a:latin typeface="Calibri" pitchFamily="34" charset="0"/>
                <a:ea typeface="Calibri" pitchFamily="34" charset="-122"/>
                <a:cs typeface="Calibri" pitchFamily="34" charset="-120"/>
              </a:rPr>
              <a:t>La trampa: </a:t>
            </a:r>
            <a:r>
              <a:rPr lang="en-US" sz="1450" dirty="0">
                <a:solidFill>
                  <a:srgbClr val="1F2A37"/>
                </a:solidFill>
                <a:latin typeface="Calibri" pitchFamily="34" charset="0"/>
                <a:ea typeface="Calibri" pitchFamily="34" charset="-122"/>
                <a:cs typeface="Calibri" pitchFamily="34" charset="-120"/>
              </a:rPr>
              <a:t>Cursos de 10–14 días cuando los esquemas cortos (≈5 días en NAC no complicada) son igual de </a:t>
            </a:r>
            <a:r>
              <a:rPr lang="en-US" sz="1450" dirty="0" err="1">
                <a:solidFill>
                  <a:srgbClr val="1F2A37"/>
                </a:solidFill>
                <a:latin typeface="Calibri" pitchFamily="34" charset="0"/>
                <a:ea typeface="Calibri" pitchFamily="34" charset="-122"/>
                <a:cs typeface="Calibri" pitchFamily="34" charset="-120"/>
              </a:rPr>
              <a:t>eficaces</a:t>
            </a:r>
            <a:r>
              <a:rPr lang="en-US" sz="1450" dirty="0">
                <a:solidFill>
                  <a:srgbClr val="1F2A37"/>
                </a:solidFill>
                <a:latin typeface="Calibri" pitchFamily="34" charset="0"/>
                <a:ea typeface="Calibri" pitchFamily="34" charset="-122"/>
                <a:cs typeface="Calibri" pitchFamily="34" charset="-120"/>
              </a:rPr>
              <a:t>, </a:t>
            </a:r>
            <a:r>
              <a:rPr lang="en-US" sz="1450" dirty="0" err="1">
                <a:solidFill>
                  <a:srgbClr val="1F2A37"/>
                </a:solidFill>
                <a:latin typeface="Calibri" pitchFamily="34" charset="0"/>
                <a:ea typeface="Calibri" pitchFamily="34" charset="-122"/>
                <a:cs typeface="Calibri" pitchFamily="34" charset="-120"/>
              </a:rPr>
              <a:t>antibioticos</a:t>
            </a:r>
            <a:r>
              <a:rPr lang="en-US" sz="1450" dirty="0">
                <a:solidFill>
                  <a:srgbClr val="1F2A37"/>
                </a:solidFill>
                <a:latin typeface="Calibri" pitchFamily="34" charset="0"/>
                <a:ea typeface="Calibri" pitchFamily="34" charset="-122"/>
                <a:cs typeface="Calibri" pitchFamily="34" charset="-120"/>
              </a:rPr>
              <a:t> de Amplio </a:t>
            </a:r>
            <a:r>
              <a:rPr lang="en-US" sz="1450" dirty="0" err="1">
                <a:solidFill>
                  <a:srgbClr val="1F2A37"/>
                </a:solidFill>
                <a:latin typeface="Calibri" pitchFamily="34" charset="0"/>
                <a:ea typeface="Calibri" pitchFamily="34" charset="-122"/>
                <a:cs typeface="Calibri" pitchFamily="34" charset="-120"/>
              </a:rPr>
              <a:t>espectro</a:t>
            </a:r>
            <a:r>
              <a:rPr lang="en-US" sz="1450" dirty="0">
                <a:solidFill>
                  <a:srgbClr val="1F2A37"/>
                </a:solidFill>
                <a:latin typeface="Calibri" pitchFamily="34" charset="0"/>
                <a:ea typeface="Calibri" pitchFamily="34" charset="-122"/>
                <a:cs typeface="Calibri" pitchFamily="34" charset="-120"/>
              </a:rPr>
              <a:t>. </a:t>
            </a:r>
            <a:endParaRPr lang="en-US" sz="1450" dirty="0"/>
          </a:p>
        </p:txBody>
      </p:sp>
      <p:sp>
        <p:nvSpPr>
          <p:cNvPr id="11" name="Shape 9"/>
          <p:cNvSpPr/>
          <p:nvPr/>
        </p:nvSpPr>
        <p:spPr>
          <a:xfrm>
            <a:off x="4315968" y="1280160"/>
            <a:ext cx="3557016" cy="640080"/>
          </a:xfrm>
          <a:prstGeom prst="roundRect">
            <a:avLst>
              <a:gd name="adj" fmla="val 14286"/>
            </a:avLst>
          </a:prstGeom>
          <a:solidFill>
            <a:srgbClr val="5B6B7F"/>
          </a:solidFill>
          <a:ln/>
        </p:spPr>
      </p:sp>
      <p:sp>
        <p:nvSpPr>
          <p:cNvPr id="12" name="Text 10"/>
          <p:cNvSpPr txBox="1"/>
          <p:nvPr/>
        </p:nvSpPr>
        <p:spPr>
          <a:xfrm>
            <a:off x="4315968" y="1234440"/>
            <a:ext cx="3557016" cy="777240"/>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Zona </a:t>
            </a:r>
            <a:r>
              <a:rPr lang="en-US" sz="1900" b="1" dirty="0" err="1">
                <a:solidFill>
                  <a:srgbClr val="FFFFFF"/>
                </a:solidFill>
                <a:latin typeface="Arial" pitchFamily="34" charset="0"/>
                <a:ea typeface="Arial" pitchFamily="34" charset="-122"/>
                <a:cs typeface="Arial" pitchFamily="34" charset="-120"/>
              </a:rPr>
              <a:t>gris</a:t>
            </a:r>
            <a:endParaRPr lang="en-US" sz="1900" b="1" dirty="0">
              <a:solidFill>
                <a:srgbClr val="FFFFFF"/>
              </a:solidFill>
              <a:latin typeface="Arial" pitchFamily="34" charset="0"/>
              <a:ea typeface="Arial" pitchFamily="34" charset="-122"/>
              <a:cs typeface="Arial" pitchFamily="34" charset="-120"/>
            </a:endParaRPr>
          </a:p>
          <a:p>
            <a:pPr marL="0" indent="0" algn="ctr">
              <a:buNone/>
            </a:pPr>
            <a:r>
              <a:rPr lang="en-US" sz="1900" b="1" dirty="0">
                <a:solidFill>
                  <a:srgbClr val="FFFFFF"/>
                </a:solidFill>
                <a:latin typeface="Arial" pitchFamily="34" charset="0"/>
                <a:cs typeface="Arial" pitchFamily="34" charset="-120"/>
              </a:rPr>
              <a:t>(viral-</a:t>
            </a:r>
            <a:r>
              <a:rPr lang="en-US" sz="1900" b="1" dirty="0" err="1">
                <a:solidFill>
                  <a:srgbClr val="FFFFFF"/>
                </a:solidFill>
                <a:latin typeface="Arial" pitchFamily="34" charset="0"/>
                <a:cs typeface="Arial" pitchFamily="34" charset="-120"/>
              </a:rPr>
              <a:t>bacteriano</a:t>
            </a:r>
            <a:r>
              <a:rPr lang="en-US" sz="1900" b="1" dirty="0">
                <a:solidFill>
                  <a:srgbClr val="FFFFFF"/>
                </a:solidFill>
                <a:latin typeface="Arial" pitchFamily="34" charset="0"/>
                <a:cs typeface="Arial" pitchFamily="34" charset="-120"/>
              </a:rPr>
              <a:t>)</a:t>
            </a:r>
            <a:endParaRPr lang="en-US" sz="1900" dirty="0"/>
          </a:p>
        </p:txBody>
      </p:sp>
      <p:sp>
        <p:nvSpPr>
          <p:cNvPr id="13" name="Shape 11"/>
          <p:cNvSpPr/>
          <p:nvPr/>
        </p:nvSpPr>
        <p:spPr>
          <a:xfrm>
            <a:off x="4315968" y="2103120"/>
            <a:ext cx="3557016" cy="3154680"/>
          </a:xfrm>
          <a:prstGeom prst="roundRect">
            <a:avLst>
              <a:gd name="adj" fmla="val 2899"/>
            </a:avLst>
          </a:prstGeom>
          <a:solidFill>
            <a:srgbClr val="F3F6FA"/>
          </a:solidFill>
          <a:ln/>
        </p:spPr>
      </p:sp>
      <p:sp>
        <p:nvSpPr>
          <p:cNvPr id="14" name="Text 12"/>
          <p:cNvSpPr txBox="1"/>
          <p:nvPr/>
        </p:nvSpPr>
        <p:spPr>
          <a:xfrm>
            <a:off x="4590288" y="2286000"/>
            <a:ext cx="3017520" cy="365760"/>
          </a:xfrm>
          <a:prstGeom prst="rect">
            <a:avLst/>
          </a:prstGeom>
          <a:noFill/>
          <a:ln/>
        </p:spPr>
        <p:txBody>
          <a:bodyPr wrap="square" lIns="0" tIns="0" rIns="0" bIns="0" rtlCol="0" anchor="t"/>
          <a:lstStyle/>
          <a:p>
            <a:pPr marL="0" indent="0">
              <a:buNone/>
            </a:pPr>
            <a:r>
              <a:rPr lang="en-US" sz="1600" b="1" dirty="0">
                <a:solidFill>
                  <a:srgbClr val="5B6B7F"/>
                </a:solidFill>
                <a:latin typeface="Calibri" pitchFamily="34" charset="0"/>
                <a:ea typeface="Calibri" pitchFamily="34" charset="-122"/>
                <a:cs typeface="Calibri" pitchFamily="34" charset="-120"/>
              </a:rPr>
              <a:t>Nivel 2</a:t>
            </a:r>
            <a:endParaRPr lang="en-US" sz="1600" dirty="0"/>
          </a:p>
        </p:txBody>
      </p:sp>
      <p:sp>
        <p:nvSpPr>
          <p:cNvPr id="15" name="Text 13"/>
          <p:cNvSpPr txBox="1"/>
          <p:nvPr/>
        </p:nvSpPr>
        <p:spPr>
          <a:xfrm>
            <a:off x="4590288" y="2651760"/>
            <a:ext cx="3017520" cy="91440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Otitis media aguda, faringitis, sinusitis</a:t>
            </a:r>
            <a:endParaRPr lang="en-US" sz="1600" dirty="0"/>
          </a:p>
        </p:txBody>
      </p:sp>
      <p:sp>
        <p:nvSpPr>
          <p:cNvPr id="16" name="Shape 14"/>
          <p:cNvSpPr/>
          <p:nvPr/>
        </p:nvSpPr>
        <p:spPr>
          <a:xfrm>
            <a:off x="4544568" y="3611880"/>
            <a:ext cx="3099816" cy="1417320"/>
          </a:xfrm>
          <a:prstGeom prst="roundRect">
            <a:avLst>
              <a:gd name="adj" fmla="val 6452"/>
            </a:avLst>
          </a:prstGeom>
          <a:solidFill>
            <a:srgbClr val="FFFFFF"/>
          </a:solidFill>
          <a:ln w="12700">
            <a:solidFill>
              <a:srgbClr val="D5DEE8"/>
            </a:solidFill>
            <a:prstDash val="solid"/>
          </a:ln>
        </p:spPr>
      </p:sp>
      <p:sp>
        <p:nvSpPr>
          <p:cNvPr id="17" name="Text 15"/>
          <p:cNvSpPr txBox="1"/>
          <p:nvPr/>
        </p:nvSpPr>
        <p:spPr>
          <a:xfrm>
            <a:off x="4727448" y="3730752"/>
            <a:ext cx="2743200" cy="1234440"/>
          </a:xfrm>
          <a:prstGeom prst="rect">
            <a:avLst/>
          </a:prstGeom>
          <a:noFill/>
          <a:ln/>
        </p:spPr>
        <p:txBody>
          <a:bodyPr wrap="square" lIns="0" tIns="0" rIns="0" bIns="0" rtlCol="0" anchor="t"/>
          <a:lstStyle/>
          <a:p>
            <a:pPr marL="0" indent="0">
              <a:buNone/>
            </a:pPr>
            <a:r>
              <a:rPr lang="en-US" sz="1450" b="1" dirty="0">
                <a:solidFill>
                  <a:srgbClr val="5B6B7F"/>
                </a:solidFill>
                <a:latin typeface="Calibri" pitchFamily="34" charset="0"/>
                <a:ea typeface="Calibri" pitchFamily="34" charset="-122"/>
                <a:cs typeface="Calibri" pitchFamily="34" charset="-120"/>
              </a:rPr>
              <a:t>La trampa: </a:t>
            </a:r>
            <a:r>
              <a:rPr lang="en-US" sz="1450" dirty="0">
                <a:solidFill>
                  <a:srgbClr val="1F2A37"/>
                </a:solidFill>
                <a:latin typeface="Calibri" pitchFamily="34" charset="0"/>
                <a:ea typeface="Calibri" pitchFamily="34" charset="-122"/>
                <a:cs typeface="Calibri" pitchFamily="34" charset="-120"/>
              </a:rPr>
              <a:t>Receta inmediata sin observación, </a:t>
            </a:r>
            <a:r>
              <a:rPr lang="en-US" sz="1450" dirty="0" err="1">
                <a:solidFill>
                  <a:srgbClr val="1F2A37"/>
                </a:solidFill>
                <a:latin typeface="Calibri" pitchFamily="34" charset="0"/>
                <a:ea typeface="Calibri" pitchFamily="34" charset="-122"/>
                <a:cs typeface="Calibri" pitchFamily="34" charset="-120"/>
              </a:rPr>
              <a:t>tratadas</a:t>
            </a:r>
            <a:r>
              <a:rPr lang="en-US" sz="1450" dirty="0">
                <a:solidFill>
                  <a:srgbClr val="1F2A37"/>
                </a:solidFill>
                <a:latin typeface="Calibri" pitchFamily="34" charset="0"/>
                <a:ea typeface="Calibri" pitchFamily="34" charset="-122"/>
                <a:cs typeface="Calibri" pitchFamily="34" charset="-120"/>
              </a:rPr>
              <a:t> con </a:t>
            </a:r>
            <a:r>
              <a:rPr lang="en-US" sz="1450" dirty="0" err="1">
                <a:solidFill>
                  <a:srgbClr val="1F2A37"/>
                </a:solidFill>
                <a:latin typeface="Calibri" pitchFamily="34" charset="0"/>
                <a:ea typeface="Calibri" pitchFamily="34" charset="-122"/>
                <a:cs typeface="Calibri" pitchFamily="34" charset="-120"/>
              </a:rPr>
              <a:t>antibióticos</a:t>
            </a:r>
            <a:r>
              <a:rPr lang="en-US" sz="1450" dirty="0">
                <a:solidFill>
                  <a:srgbClr val="1F2A37"/>
                </a:solidFill>
                <a:latin typeface="Calibri" pitchFamily="34" charset="0"/>
                <a:ea typeface="Calibri" pitchFamily="34" charset="-122"/>
                <a:cs typeface="Calibri" pitchFamily="34" charset="-120"/>
              </a:rPr>
              <a:t> </a:t>
            </a:r>
            <a:r>
              <a:rPr lang="en-US" sz="1450" dirty="0" err="1">
                <a:solidFill>
                  <a:srgbClr val="1F2A37"/>
                </a:solidFill>
                <a:latin typeface="Calibri" pitchFamily="34" charset="0"/>
                <a:ea typeface="Calibri" pitchFamily="34" charset="-122"/>
                <a:cs typeface="Calibri" pitchFamily="34" charset="-120"/>
              </a:rPr>
              <a:t>inmediatamente</a:t>
            </a:r>
            <a:r>
              <a:rPr lang="en-US" sz="1450" dirty="0">
                <a:solidFill>
                  <a:srgbClr val="1F2A37"/>
                </a:solidFill>
                <a:latin typeface="Calibri" pitchFamily="34" charset="0"/>
                <a:ea typeface="Calibri" pitchFamily="34" charset="-122"/>
                <a:cs typeface="Calibri" pitchFamily="34" charset="-120"/>
              </a:rPr>
              <a:t> </a:t>
            </a:r>
            <a:endParaRPr lang="en-US" sz="1450" dirty="0"/>
          </a:p>
        </p:txBody>
      </p:sp>
      <p:sp>
        <p:nvSpPr>
          <p:cNvPr id="18" name="Shape 16"/>
          <p:cNvSpPr/>
          <p:nvPr/>
        </p:nvSpPr>
        <p:spPr>
          <a:xfrm>
            <a:off x="8083296" y="1280160"/>
            <a:ext cx="3557016" cy="640080"/>
          </a:xfrm>
          <a:prstGeom prst="roundRect">
            <a:avLst>
              <a:gd name="adj" fmla="val 14286"/>
            </a:avLst>
          </a:prstGeom>
          <a:solidFill>
            <a:srgbClr val="9A5B00"/>
          </a:solidFill>
          <a:ln/>
        </p:spPr>
      </p:sp>
      <p:sp>
        <p:nvSpPr>
          <p:cNvPr id="19" name="Text 17"/>
          <p:cNvSpPr txBox="1"/>
          <p:nvPr/>
        </p:nvSpPr>
        <p:spPr>
          <a:xfrm>
            <a:off x="8083296" y="1234440"/>
            <a:ext cx="3557016" cy="777240"/>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Rara vez o </a:t>
            </a:r>
            <a:r>
              <a:rPr lang="en-US" sz="1900" b="1" dirty="0" err="1">
                <a:solidFill>
                  <a:srgbClr val="FFFFFF"/>
                </a:solidFill>
                <a:latin typeface="Arial" pitchFamily="34" charset="0"/>
                <a:ea typeface="Arial" pitchFamily="34" charset="-122"/>
                <a:cs typeface="Arial" pitchFamily="34" charset="-120"/>
              </a:rPr>
              <a:t>nunca</a:t>
            </a:r>
            <a:endParaRPr lang="en-US" sz="1900" b="1" dirty="0">
              <a:solidFill>
                <a:srgbClr val="FFFFFF"/>
              </a:solidFill>
              <a:latin typeface="Arial" pitchFamily="34" charset="0"/>
              <a:ea typeface="Arial" pitchFamily="34" charset="-122"/>
              <a:cs typeface="Arial" pitchFamily="34" charset="-120"/>
            </a:endParaRPr>
          </a:p>
          <a:p>
            <a:pPr marL="0" indent="0" algn="ctr">
              <a:buNone/>
            </a:pPr>
            <a:r>
              <a:rPr lang="en-US" sz="1900" b="1" dirty="0">
                <a:solidFill>
                  <a:srgbClr val="FFFFFF"/>
                </a:solidFill>
                <a:latin typeface="Arial" pitchFamily="34" charset="0"/>
                <a:cs typeface="Arial" pitchFamily="34" charset="-120"/>
              </a:rPr>
              <a:t>(Viral)</a:t>
            </a:r>
            <a:endParaRPr lang="en-US" sz="1900" dirty="0"/>
          </a:p>
        </p:txBody>
      </p:sp>
      <p:sp>
        <p:nvSpPr>
          <p:cNvPr id="20" name="Shape 18"/>
          <p:cNvSpPr/>
          <p:nvPr/>
        </p:nvSpPr>
        <p:spPr>
          <a:xfrm>
            <a:off x="8083296" y="2103120"/>
            <a:ext cx="3557016" cy="3154680"/>
          </a:xfrm>
          <a:prstGeom prst="roundRect">
            <a:avLst>
              <a:gd name="adj" fmla="val 2899"/>
            </a:avLst>
          </a:prstGeom>
          <a:solidFill>
            <a:srgbClr val="F3F6FA"/>
          </a:solidFill>
          <a:ln/>
        </p:spPr>
      </p:sp>
      <p:sp>
        <p:nvSpPr>
          <p:cNvPr id="21" name="Text 19"/>
          <p:cNvSpPr txBox="1"/>
          <p:nvPr/>
        </p:nvSpPr>
        <p:spPr>
          <a:xfrm>
            <a:off x="8357616" y="2286000"/>
            <a:ext cx="3017520" cy="365760"/>
          </a:xfrm>
          <a:prstGeom prst="rect">
            <a:avLst/>
          </a:prstGeom>
          <a:noFill/>
          <a:ln/>
        </p:spPr>
        <p:txBody>
          <a:bodyPr wrap="square" lIns="0" tIns="0" rIns="0" bIns="0" rtlCol="0" anchor="t"/>
          <a:lstStyle/>
          <a:p>
            <a:pPr marL="0" indent="0">
              <a:buNone/>
            </a:pPr>
            <a:r>
              <a:rPr lang="en-US" sz="1600" b="1" dirty="0">
                <a:solidFill>
                  <a:srgbClr val="9A5B00"/>
                </a:solidFill>
                <a:latin typeface="Calibri" pitchFamily="34" charset="0"/>
                <a:ea typeface="Calibri" pitchFamily="34" charset="-122"/>
                <a:cs typeface="Calibri" pitchFamily="34" charset="-120"/>
              </a:rPr>
              <a:t>Nivel 3</a:t>
            </a:r>
            <a:endParaRPr lang="en-US" sz="1600" dirty="0"/>
          </a:p>
        </p:txBody>
      </p:sp>
      <p:sp>
        <p:nvSpPr>
          <p:cNvPr id="22" name="Text 20"/>
          <p:cNvSpPr txBox="1"/>
          <p:nvPr/>
        </p:nvSpPr>
        <p:spPr>
          <a:xfrm>
            <a:off x="8357616" y="2651760"/>
            <a:ext cx="3017520" cy="91440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Bronquiolitis, resfriado común, bronquitis aguda, faringitis viral</a:t>
            </a:r>
            <a:endParaRPr lang="en-US" sz="1600" dirty="0"/>
          </a:p>
        </p:txBody>
      </p:sp>
      <p:sp>
        <p:nvSpPr>
          <p:cNvPr id="23" name="Shape 21"/>
          <p:cNvSpPr/>
          <p:nvPr/>
        </p:nvSpPr>
        <p:spPr>
          <a:xfrm>
            <a:off x="8311896" y="3611880"/>
            <a:ext cx="3099816" cy="1417320"/>
          </a:xfrm>
          <a:prstGeom prst="roundRect">
            <a:avLst>
              <a:gd name="adj" fmla="val 6452"/>
            </a:avLst>
          </a:prstGeom>
          <a:solidFill>
            <a:srgbClr val="FFFFFF"/>
          </a:solidFill>
          <a:ln w="12700">
            <a:solidFill>
              <a:srgbClr val="D5DEE8"/>
            </a:solidFill>
            <a:prstDash val="solid"/>
          </a:ln>
        </p:spPr>
      </p:sp>
      <p:sp>
        <p:nvSpPr>
          <p:cNvPr id="24" name="Text 22"/>
          <p:cNvSpPr txBox="1"/>
          <p:nvPr/>
        </p:nvSpPr>
        <p:spPr>
          <a:xfrm>
            <a:off x="8494776" y="3730752"/>
            <a:ext cx="2743200" cy="1234440"/>
          </a:xfrm>
          <a:prstGeom prst="rect">
            <a:avLst/>
          </a:prstGeom>
          <a:noFill/>
          <a:ln/>
        </p:spPr>
        <p:txBody>
          <a:bodyPr wrap="square" lIns="0" tIns="0" rIns="0" bIns="0" rtlCol="0" anchor="t"/>
          <a:lstStyle/>
          <a:p>
            <a:pPr marL="0" indent="0">
              <a:buNone/>
            </a:pPr>
            <a:r>
              <a:rPr lang="en-US" sz="1450" b="1" dirty="0">
                <a:solidFill>
                  <a:srgbClr val="9A5B00"/>
                </a:solidFill>
                <a:latin typeface="Calibri" pitchFamily="34" charset="0"/>
                <a:ea typeface="Calibri" pitchFamily="34" charset="-122"/>
                <a:cs typeface="Calibri" pitchFamily="34" charset="-120"/>
              </a:rPr>
              <a:t>La trampa: </a:t>
            </a:r>
            <a:r>
              <a:rPr lang="en-US" sz="1450" dirty="0" err="1">
                <a:solidFill>
                  <a:srgbClr val="1F2A37"/>
                </a:solidFill>
                <a:latin typeface="Calibri" pitchFamily="34" charset="0"/>
                <a:ea typeface="Calibri" pitchFamily="34" charset="-122"/>
                <a:cs typeface="Calibri" pitchFamily="34" charset="-120"/>
              </a:rPr>
              <a:t>Interpretar</a:t>
            </a:r>
            <a:r>
              <a:rPr lang="en-US" sz="1450" dirty="0">
                <a:solidFill>
                  <a:srgbClr val="1F2A37"/>
                </a:solidFill>
                <a:latin typeface="Calibri" pitchFamily="34" charset="0"/>
                <a:ea typeface="Calibri" pitchFamily="34" charset="-122"/>
                <a:cs typeface="Calibri" pitchFamily="34" charset="-120"/>
              </a:rPr>
              <a:t> </a:t>
            </a:r>
            <a:r>
              <a:rPr lang="en-US" sz="1450" dirty="0" err="1">
                <a:solidFill>
                  <a:srgbClr val="1F2A37"/>
                </a:solidFill>
                <a:latin typeface="Calibri" pitchFamily="34" charset="0"/>
                <a:ea typeface="Calibri" pitchFamily="34" charset="-122"/>
                <a:cs typeface="Calibri" pitchFamily="34" charset="-120"/>
              </a:rPr>
              <a:t>moco</a:t>
            </a:r>
            <a:r>
              <a:rPr lang="en-US" sz="1450" dirty="0">
                <a:solidFill>
                  <a:srgbClr val="1F2A37"/>
                </a:solidFill>
                <a:latin typeface="Calibri" pitchFamily="34" charset="0"/>
                <a:ea typeface="Calibri" pitchFamily="34" charset="-122"/>
                <a:cs typeface="Calibri" pitchFamily="34" charset="-120"/>
              </a:rPr>
              <a:t> </a:t>
            </a:r>
            <a:r>
              <a:rPr lang="en-US" sz="1450" dirty="0" err="1">
                <a:solidFill>
                  <a:srgbClr val="1F2A37"/>
                </a:solidFill>
                <a:latin typeface="Calibri" pitchFamily="34" charset="0"/>
                <a:ea typeface="Calibri" pitchFamily="34" charset="-122"/>
                <a:cs typeface="Calibri" pitchFamily="34" charset="-120"/>
              </a:rPr>
              <a:t>verde</a:t>
            </a:r>
            <a:r>
              <a:rPr lang="en-US" sz="1450" dirty="0">
                <a:solidFill>
                  <a:srgbClr val="1F2A37"/>
                </a:solidFill>
                <a:latin typeface="Calibri" pitchFamily="34" charset="0"/>
                <a:ea typeface="Calibri" pitchFamily="34" charset="-122"/>
                <a:cs typeface="Calibri" pitchFamily="34" charset="-120"/>
              </a:rPr>
              <a:t> o la fiebre de pocos días como «signo bacteriano».</a:t>
            </a:r>
            <a:endParaRPr lang="en-US" sz="1450" dirty="0"/>
          </a:p>
        </p:txBody>
      </p:sp>
      <p:sp>
        <p:nvSpPr>
          <p:cNvPr id="25" name="Text 23"/>
          <p:cNvSpPr txBox="1"/>
          <p:nvPr/>
        </p:nvSpPr>
        <p:spPr>
          <a:xfrm>
            <a:off x="548640" y="5440680"/>
            <a:ext cx="11091672" cy="274320"/>
          </a:xfrm>
          <a:prstGeom prst="rect">
            <a:avLst/>
          </a:prstGeom>
          <a:noFill/>
          <a:ln/>
        </p:spPr>
        <p:txBody>
          <a:bodyPr wrap="square" lIns="0" tIns="0" rIns="0" bIns="0" rtlCol="0" anchor="t"/>
          <a:lstStyle/>
          <a:p>
            <a:pPr marL="0" indent="0">
              <a:buNone/>
            </a:pPr>
            <a:r>
              <a:rPr lang="en-US" sz="1100" i="1" dirty="0">
                <a:solidFill>
                  <a:srgbClr val="5B6B7F"/>
                </a:solidFill>
                <a:latin typeface="Calibri" pitchFamily="34" charset="0"/>
                <a:ea typeface="Calibri" pitchFamily="34" charset="-122"/>
                <a:cs typeface="Calibri" pitchFamily="34" charset="-120"/>
              </a:rPr>
              <a:t>Clasificación por niveles adaptada de Chua et al., BMJ 2019.</a:t>
            </a:r>
            <a:endParaRPr lang="en-US" sz="1100" dirty="0"/>
          </a:p>
        </p:txBody>
      </p:sp>
      <p:sp>
        <p:nvSpPr>
          <p:cNvPr id="26"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8FA3BF"/>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640080" y="1097280"/>
            <a:ext cx="2743200" cy="1463040"/>
          </a:xfrm>
          <a:prstGeom prst="rect">
            <a:avLst/>
          </a:prstGeom>
          <a:noFill/>
          <a:ln/>
        </p:spPr>
        <p:txBody>
          <a:bodyPr wrap="square" lIns="0" tIns="0" rIns="0" bIns="0" rtlCol="0" anchor="t"/>
          <a:lstStyle/>
          <a:p>
            <a:pPr marL="0" indent="0">
              <a:buNone/>
            </a:pPr>
            <a:r>
              <a:rPr lang="en-US" sz="11000" b="1" dirty="0">
                <a:solidFill>
                  <a:srgbClr val="F5A623"/>
                </a:solidFill>
                <a:latin typeface="Arial" pitchFamily="34" charset="0"/>
                <a:ea typeface="Arial" pitchFamily="34" charset="-122"/>
                <a:cs typeface="Arial" pitchFamily="34" charset="-120"/>
              </a:rPr>
              <a:t>02</a:t>
            </a:r>
            <a:endParaRPr lang="en-US" sz="11000" dirty="0"/>
          </a:p>
        </p:txBody>
      </p:sp>
      <p:sp>
        <p:nvSpPr>
          <p:cNvPr id="4" name="Text 2"/>
          <p:cNvSpPr txBox="1"/>
          <p:nvPr/>
        </p:nvSpPr>
        <p:spPr>
          <a:xfrm>
            <a:off x="640080" y="2697480"/>
            <a:ext cx="5486400" cy="822960"/>
          </a:xfrm>
          <a:prstGeom prst="rect">
            <a:avLst/>
          </a:prstGeom>
          <a:noFill/>
          <a:ln/>
        </p:spPr>
        <p:txBody>
          <a:bodyPr wrap="square" lIns="0" tIns="0" rIns="0" bIns="0" rtlCol="0" anchor="t"/>
          <a:lstStyle/>
          <a:p>
            <a:pPr marL="0" indent="0">
              <a:buNone/>
            </a:pPr>
            <a:r>
              <a:rPr lang="en-US" sz="4200" b="1" dirty="0">
                <a:solidFill>
                  <a:srgbClr val="FFFFFF"/>
                </a:solidFill>
                <a:latin typeface="Arial" pitchFamily="34" charset="0"/>
                <a:ea typeface="Arial" pitchFamily="34" charset="-122"/>
                <a:cs typeface="Arial" pitchFamily="34" charset="-120"/>
              </a:rPr>
              <a:t>El tratamiento</a:t>
            </a:r>
            <a:endParaRPr lang="en-US" sz="4200" dirty="0"/>
          </a:p>
        </p:txBody>
      </p:sp>
      <p:sp>
        <p:nvSpPr>
          <p:cNvPr id="5" name="Text 3"/>
          <p:cNvSpPr txBox="1"/>
          <p:nvPr/>
        </p:nvSpPr>
        <p:spPr>
          <a:xfrm>
            <a:off x="640080" y="3566160"/>
            <a:ext cx="5303520" cy="548640"/>
          </a:xfrm>
          <a:prstGeom prst="rect">
            <a:avLst/>
          </a:prstGeom>
          <a:noFill/>
          <a:ln/>
        </p:spPr>
        <p:txBody>
          <a:bodyPr wrap="square" lIns="0" tIns="0" rIns="0" bIns="0" rtlCol="0" anchor="t"/>
          <a:lstStyle/>
          <a:p>
            <a:pPr marL="0" indent="0">
              <a:buNone/>
            </a:pPr>
            <a:r>
              <a:rPr lang="en-US" sz="2200" dirty="0">
                <a:solidFill>
                  <a:srgbClr val="CADCFC"/>
                </a:solidFill>
                <a:latin typeface="Calibri" pitchFamily="34" charset="0"/>
                <a:ea typeface="Calibri" pitchFamily="34" charset="-122"/>
                <a:cs typeface="Calibri" pitchFamily="34" charset="-120"/>
              </a:rPr>
              <a:t>Qué podemos hacer desde hoy</a:t>
            </a:r>
            <a:endParaRPr lang="en-US" sz="2200" dirty="0"/>
          </a:p>
        </p:txBody>
      </p:sp>
      <p:pic>
        <p:nvPicPr>
          <p:cNvPr id="6" name="Image 0" descr="C:\Users\vykto\AppData\Local\Temp\claude\C--Users-vykto-Documents-cas-o-urgencias\2bc562c7-e7d0-4a04-80cb-4883182fe4eb\scratchpad\img\r_maze.png"/>
          <p:cNvPicPr>
            <a:picLocks noChangeAspect="1"/>
          </p:cNvPicPr>
          <p:nvPr/>
        </p:nvPicPr>
        <p:blipFill>
          <a:blip r:embed="rId4"/>
          <a:stretch>
            <a:fillRect/>
          </a:stretch>
        </p:blipFill>
        <p:spPr>
          <a:xfrm>
            <a:off x="6355080" y="2011680"/>
            <a:ext cx="5285232" cy="1517904"/>
          </a:xfrm>
          <a:prstGeom prst="rect">
            <a:avLst/>
          </a:prstGeom>
        </p:spPr>
      </p:pic>
      <p:sp>
        <p:nvSpPr>
          <p:cNvPr id="7" name="Text 4"/>
          <p:cNvSpPr txBox="1"/>
          <p:nvPr/>
        </p:nvSpPr>
        <p:spPr>
          <a:xfrm>
            <a:off x="6355080" y="3794760"/>
            <a:ext cx="5285232" cy="1280160"/>
          </a:xfrm>
          <a:prstGeom prst="rect">
            <a:avLst/>
          </a:prstGeom>
          <a:noFill/>
          <a:ln/>
        </p:spPr>
        <p:txBody>
          <a:bodyPr wrap="square" lIns="0" tIns="0" rIns="0" bIns="0" rtlCol="0" anchor="t"/>
          <a:lstStyle/>
          <a:p>
            <a:pPr marL="0" indent="0">
              <a:buNone/>
            </a:pPr>
            <a:r>
              <a:rPr lang="en-US" sz="1800" dirty="0">
                <a:solidFill>
                  <a:srgbClr val="CADCFC"/>
                </a:solidFill>
                <a:latin typeface="Calibri" pitchFamily="34" charset="0"/>
                <a:ea typeface="Calibri" pitchFamily="34" charset="-122"/>
                <a:cs typeface="Calibri" pitchFamily="34" charset="-120"/>
              </a:rPr>
              <a:t>Dejar de tratar la sobreprescripción como un </a:t>
            </a:r>
            <a:r>
              <a:rPr lang="en-US" sz="1800" b="1" dirty="0">
                <a:solidFill>
                  <a:srgbClr val="FFFFFF"/>
                </a:solidFill>
                <a:latin typeface="Calibri" pitchFamily="34" charset="0"/>
                <a:ea typeface="Calibri" pitchFamily="34" charset="-122"/>
                <a:cs typeface="Calibri" pitchFamily="34" charset="-120"/>
              </a:rPr>
              <a:t>déficit de conocimiento</a:t>
            </a:r>
            <a:r>
              <a:rPr lang="en-US" sz="1800" dirty="0">
                <a:solidFill>
                  <a:srgbClr val="CADCFC"/>
                </a:solidFill>
                <a:latin typeface="Calibri" pitchFamily="34" charset="0"/>
                <a:ea typeface="Calibri" pitchFamily="34" charset="-122"/>
                <a:cs typeface="Calibri" pitchFamily="34" charset="-120"/>
              </a:rPr>
              <a:t> y abordarla como un problema de </a:t>
            </a:r>
            <a:r>
              <a:rPr lang="en-US" sz="1800" b="1" dirty="0">
                <a:solidFill>
                  <a:srgbClr val="F5A623"/>
                </a:solidFill>
                <a:latin typeface="Calibri" pitchFamily="34" charset="0"/>
                <a:ea typeface="Calibri" pitchFamily="34" charset="-122"/>
                <a:cs typeface="Calibri" pitchFamily="34" charset="-120"/>
              </a:rPr>
              <a:t>diseño de sistemas y psicología clínica.</a:t>
            </a:r>
            <a:endParaRPr lang="en-US" sz="1800" dirty="0"/>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F"/>
                </a:solidFill>
                <a:latin typeface="Calibri"/>
                <a:ea typeface="Calibri"/>
                <a:cs typeface="Calibri"/>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Acción 1 · La prescripción diferida</a:t>
            </a:r>
            <a:endParaRPr lang="en-US" sz="3000" dirty="0"/>
          </a:p>
        </p:txBody>
      </p:sp>
      <p:sp>
        <p:nvSpPr>
          <p:cNvPr id="4" name="Text 2"/>
          <p:cNvSpPr txBox="1"/>
          <p:nvPr/>
        </p:nvSpPr>
        <p:spPr>
          <a:xfrm>
            <a:off x="548640" y="1060704"/>
            <a:ext cx="11091672" cy="411480"/>
          </a:xfrm>
          <a:prstGeom prst="rect">
            <a:avLst/>
          </a:prstGeom>
          <a:noFill/>
          <a:ln/>
        </p:spPr>
        <p:txBody>
          <a:bodyPr wrap="square" lIns="0" tIns="0" rIns="0" bIns="0" rtlCol="0" anchor="t"/>
          <a:lstStyle/>
          <a:p>
            <a:pPr marL="0" indent="0">
              <a:buNone/>
            </a:pPr>
            <a:r>
              <a:rPr lang="en-US" sz="1600" dirty="0">
                <a:solidFill>
                  <a:srgbClr val="5B6B7F"/>
                </a:solidFill>
                <a:latin typeface="Calibri" pitchFamily="34" charset="0"/>
                <a:ea typeface="Calibri" pitchFamily="34" charset="-122"/>
                <a:cs typeface="Calibri" pitchFamily="34" charset="-120"/>
              </a:rPr>
              <a:t>Una red de seguridad para los padres… y para el médico</a:t>
            </a:r>
            <a:endParaRPr lang="en-US" sz="1600" dirty="0"/>
          </a:p>
        </p:txBody>
      </p:sp>
      <p:sp>
        <p:nvSpPr>
          <p:cNvPr id="5" name="Shape 3"/>
          <p:cNvSpPr/>
          <p:nvPr/>
        </p:nvSpPr>
        <p:spPr>
          <a:xfrm>
            <a:off x="548640" y="1645920"/>
            <a:ext cx="3291840" cy="960120"/>
          </a:xfrm>
          <a:prstGeom prst="roundRect">
            <a:avLst>
              <a:gd name="adj" fmla="val 9524"/>
            </a:avLst>
          </a:prstGeom>
          <a:solidFill>
            <a:srgbClr val="13294B"/>
          </a:solidFill>
          <a:ln/>
        </p:spPr>
      </p:sp>
      <p:sp>
        <p:nvSpPr>
          <p:cNvPr id="6" name="Text 4"/>
          <p:cNvSpPr txBox="1"/>
          <p:nvPr/>
        </p:nvSpPr>
        <p:spPr>
          <a:xfrm>
            <a:off x="731520" y="1691640"/>
            <a:ext cx="2926080" cy="411480"/>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Día 0 · Consulta</a:t>
            </a:r>
            <a:endParaRPr lang="en-US" sz="1700" dirty="0"/>
          </a:p>
        </p:txBody>
      </p:sp>
      <p:sp>
        <p:nvSpPr>
          <p:cNvPr id="7" name="Text 5"/>
          <p:cNvSpPr txBox="1"/>
          <p:nvPr/>
        </p:nvSpPr>
        <p:spPr>
          <a:xfrm>
            <a:off x="731520" y="2103120"/>
            <a:ext cx="2926080" cy="411480"/>
          </a:xfrm>
          <a:prstGeom prst="rect">
            <a:avLst/>
          </a:prstGeom>
          <a:noFill/>
          <a:ln/>
        </p:spPr>
        <p:txBody>
          <a:bodyPr wrap="square" lIns="0" tIns="0" rIns="0" bIns="0" rtlCol="0" anchor="ctr"/>
          <a:lstStyle/>
          <a:p>
            <a:pPr marL="0" indent="0" algn="ctr">
              <a:buNone/>
            </a:pPr>
            <a:r>
              <a:rPr lang="en-US" sz="1350" dirty="0">
                <a:solidFill>
                  <a:srgbClr val="FFFFFF"/>
                </a:solidFill>
                <a:latin typeface="Calibri" pitchFamily="34" charset="0"/>
                <a:ea typeface="Calibri" pitchFamily="34" charset="-122"/>
                <a:cs typeface="Calibri" pitchFamily="34" charset="-120"/>
              </a:rPr>
              <a:t>Receta + instrucciones escritas</a:t>
            </a:r>
            <a:endParaRPr lang="en-US" sz="1350" dirty="0"/>
          </a:p>
        </p:txBody>
      </p:sp>
      <p:sp>
        <p:nvSpPr>
          <p:cNvPr id="8" name="Shape 6"/>
          <p:cNvSpPr/>
          <p:nvPr/>
        </p:nvSpPr>
        <p:spPr>
          <a:xfrm>
            <a:off x="3913632" y="2121408"/>
            <a:ext cx="466344" cy="0"/>
          </a:xfrm>
          <a:prstGeom prst="line">
            <a:avLst/>
          </a:prstGeom>
          <a:noFill/>
          <a:ln w="31750">
            <a:solidFill>
              <a:srgbClr val="5B6B7F"/>
            </a:solidFill>
            <a:prstDash val="solid"/>
            <a:tailEnd type="triangle"/>
          </a:ln>
        </p:spPr>
      </p:sp>
      <p:sp>
        <p:nvSpPr>
          <p:cNvPr id="9" name="Shape 7"/>
          <p:cNvSpPr/>
          <p:nvPr/>
        </p:nvSpPr>
        <p:spPr>
          <a:xfrm>
            <a:off x="4453128" y="1645920"/>
            <a:ext cx="3291840" cy="960120"/>
          </a:xfrm>
          <a:prstGeom prst="roundRect">
            <a:avLst>
              <a:gd name="adj" fmla="val 9524"/>
            </a:avLst>
          </a:prstGeom>
          <a:solidFill>
            <a:srgbClr val="F5A623"/>
          </a:solidFill>
          <a:ln/>
        </p:spPr>
      </p:sp>
      <p:sp>
        <p:nvSpPr>
          <p:cNvPr id="10" name="Text 8"/>
          <p:cNvSpPr txBox="1"/>
          <p:nvPr/>
        </p:nvSpPr>
        <p:spPr>
          <a:xfrm>
            <a:off x="4636008" y="1691640"/>
            <a:ext cx="2926080" cy="411480"/>
          </a:xfrm>
          <a:prstGeom prst="rect">
            <a:avLst/>
          </a:prstGeom>
          <a:noFill/>
          <a:ln/>
        </p:spPr>
        <p:txBody>
          <a:bodyPr wrap="square" lIns="0" tIns="0" rIns="0" bIns="0" rtlCol="0" anchor="ctr"/>
          <a:lstStyle/>
          <a:p>
            <a:pPr marL="0" indent="0" algn="ctr">
              <a:buNone/>
            </a:pPr>
            <a:r>
              <a:rPr lang="en-US" sz="1700" b="1" dirty="0">
                <a:solidFill>
                  <a:srgbClr val="13294B"/>
                </a:solidFill>
                <a:latin typeface="Arial" pitchFamily="34" charset="0"/>
                <a:ea typeface="Arial" pitchFamily="34" charset="-122"/>
                <a:cs typeface="Arial" pitchFamily="34" charset="-120"/>
              </a:rPr>
              <a:t>Espera activa 48–72 h</a:t>
            </a:r>
            <a:endParaRPr lang="en-US" sz="1700" dirty="0"/>
          </a:p>
        </p:txBody>
      </p:sp>
      <p:sp>
        <p:nvSpPr>
          <p:cNvPr id="11" name="Text 9"/>
          <p:cNvSpPr txBox="1"/>
          <p:nvPr/>
        </p:nvSpPr>
        <p:spPr>
          <a:xfrm>
            <a:off x="4636008" y="2103120"/>
            <a:ext cx="2926080" cy="411480"/>
          </a:xfrm>
          <a:prstGeom prst="rect">
            <a:avLst/>
          </a:prstGeom>
          <a:noFill/>
          <a:ln/>
        </p:spPr>
        <p:txBody>
          <a:bodyPr wrap="square" lIns="0" tIns="0" rIns="0" bIns="0" rtlCol="0" anchor="ctr"/>
          <a:lstStyle/>
          <a:p>
            <a:pPr marL="0" indent="0" algn="ctr">
              <a:buNone/>
            </a:pPr>
            <a:r>
              <a:rPr lang="en-US" sz="1350" dirty="0">
                <a:solidFill>
                  <a:srgbClr val="13294B"/>
                </a:solidFill>
                <a:latin typeface="Calibri" pitchFamily="34" charset="0"/>
                <a:ea typeface="Calibri" pitchFamily="34" charset="-122"/>
                <a:cs typeface="Calibri" pitchFamily="34" charset="-120"/>
              </a:rPr>
              <a:t>Manejo sintomático y vigilancia</a:t>
            </a:r>
            <a:endParaRPr lang="en-US" sz="1350" dirty="0"/>
          </a:p>
        </p:txBody>
      </p:sp>
      <p:sp>
        <p:nvSpPr>
          <p:cNvPr id="12" name="Shape 10"/>
          <p:cNvSpPr/>
          <p:nvPr/>
        </p:nvSpPr>
        <p:spPr>
          <a:xfrm>
            <a:off x="7818120" y="2121408"/>
            <a:ext cx="466344" cy="0"/>
          </a:xfrm>
          <a:prstGeom prst="line">
            <a:avLst/>
          </a:prstGeom>
          <a:noFill/>
          <a:ln w="31750">
            <a:solidFill>
              <a:srgbClr val="5B6B7F"/>
            </a:solidFill>
            <a:prstDash val="solid"/>
            <a:tailEnd type="triangle"/>
          </a:ln>
        </p:spPr>
      </p:sp>
      <p:sp>
        <p:nvSpPr>
          <p:cNvPr id="13" name="Shape 11"/>
          <p:cNvSpPr/>
          <p:nvPr/>
        </p:nvSpPr>
        <p:spPr>
          <a:xfrm>
            <a:off x="8357616" y="1645920"/>
            <a:ext cx="3291840" cy="960120"/>
          </a:xfrm>
          <a:prstGeom prst="roundRect">
            <a:avLst>
              <a:gd name="adj" fmla="val 9524"/>
            </a:avLst>
          </a:prstGeom>
          <a:solidFill>
            <a:srgbClr val="5B6B7F"/>
          </a:solidFill>
          <a:ln/>
        </p:spPr>
      </p:sp>
      <p:sp>
        <p:nvSpPr>
          <p:cNvPr id="14" name="Text 12"/>
          <p:cNvSpPr txBox="1"/>
          <p:nvPr/>
        </p:nvSpPr>
        <p:spPr>
          <a:xfrm>
            <a:off x="8540496" y="1691640"/>
            <a:ext cx="2926080" cy="411480"/>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Día 3 · Decisión</a:t>
            </a:r>
            <a:endParaRPr lang="en-US" sz="1700" dirty="0"/>
          </a:p>
        </p:txBody>
      </p:sp>
      <p:sp>
        <p:nvSpPr>
          <p:cNvPr id="15" name="Text 13"/>
          <p:cNvSpPr txBox="1"/>
          <p:nvPr/>
        </p:nvSpPr>
        <p:spPr>
          <a:xfrm>
            <a:off x="8540496" y="2103120"/>
            <a:ext cx="2926080" cy="411480"/>
          </a:xfrm>
          <a:prstGeom prst="rect">
            <a:avLst/>
          </a:prstGeom>
          <a:noFill/>
          <a:ln/>
        </p:spPr>
        <p:txBody>
          <a:bodyPr wrap="square" lIns="0" tIns="0" rIns="0" bIns="0" rtlCol="0" anchor="ctr"/>
          <a:lstStyle/>
          <a:p>
            <a:pPr marL="0" indent="0" algn="ctr">
              <a:buNone/>
            </a:pPr>
            <a:r>
              <a:rPr lang="en-US" sz="1350" dirty="0">
                <a:solidFill>
                  <a:srgbClr val="FFFFFF"/>
                </a:solidFill>
                <a:latin typeface="Calibri" pitchFamily="34" charset="0"/>
                <a:ea typeface="Calibri" pitchFamily="34" charset="-122"/>
                <a:cs typeface="Calibri" pitchFamily="34" charset="-120"/>
              </a:rPr>
              <a:t>Mejora: no se surte · Empeora: se surte</a:t>
            </a:r>
            <a:endParaRPr lang="en-US" sz="1350" dirty="0"/>
          </a:p>
        </p:txBody>
      </p:sp>
      <p:sp>
        <p:nvSpPr>
          <p:cNvPr id="16" name="Shape 14"/>
          <p:cNvSpPr/>
          <p:nvPr/>
        </p:nvSpPr>
        <p:spPr>
          <a:xfrm>
            <a:off x="548640" y="2926080"/>
            <a:ext cx="3557016" cy="3017520"/>
          </a:xfrm>
          <a:prstGeom prst="roundRect">
            <a:avLst>
              <a:gd name="adj" fmla="val 3030"/>
            </a:avLst>
          </a:prstGeom>
          <a:solidFill>
            <a:srgbClr val="F3F6FA"/>
          </a:solidFill>
          <a:ln/>
        </p:spPr>
      </p:sp>
      <p:sp>
        <p:nvSpPr>
          <p:cNvPr id="17" name="Shape 15"/>
          <p:cNvSpPr/>
          <p:nvPr/>
        </p:nvSpPr>
        <p:spPr>
          <a:xfrm>
            <a:off x="822960" y="3154680"/>
            <a:ext cx="640080" cy="640080"/>
          </a:xfrm>
          <a:prstGeom prst="ellipse">
            <a:avLst/>
          </a:prstGeom>
          <a:solidFill>
            <a:srgbClr val="FFFFFF"/>
          </a:solidFill>
          <a:ln/>
        </p:spPr>
      </p:sp>
      <p:pic>
        <p:nvPicPr>
          <p:cNvPr id="18" name="Image 0" descr="preencoded.png"/>
          <p:cNvPicPr>
            <a:picLocks noChangeAspect="1"/>
          </p:cNvPicPr>
          <p:nvPr/>
        </p:nvPicPr>
        <p:blipFill>
          <a:blip r:embed="rId4"/>
          <a:stretch>
            <a:fillRect/>
          </a:stretch>
        </p:blipFill>
        <p:spPr>
          <a:xfrm>
            <a:off x="982980" y="3314700"/>
            <a:ext cx="320040" cy="320040"/>
          </a:xfrm>
          <a:prstGeom prst="rect">
            <a:avLst/>
          </a:prstGeom>
        </p:spPr>
      </p:pic>
      <p:sp>
        <p:nvSpPr>
          <p:cNvPr id="19" name="Text 16"/>
          <p:cNvSpPr txBox="1"/>
          <p:nvPr/>
        </p:nvSpPr>
        <p:spPr>
          <a:xfrm>
            <a:off x="1600200" y="3154680"/>
            <a:ext cx="2377440" cy="640080"/>
          </a:xfrm>
          <a:prstGeom prst="rect">
            <a:avLst/>
          </a:prstGeom>
          <a:noFill/>
          <a:ln/>
        </p:spPr>
        <p:txBody>
          <a:bodyPr wrap="square" lIns="0" tIns="0" rIns="0" bIns="0" rtlCol="0" anchor="ctr"/>
          <a:lstStyle/>
          <a:p>
            <a:pPr marL="0" indent="0">
              <a:buNone/>
            </a:pPr>
            <a:r>
              <a:rPr lang="en-US" sz="1600" b="1" dirty="0">
                <a:solidFill>
                  <a:srgbClr val="13294B"/>
                </a:solidFill>
                <a:latin typeface="Arial" pitchFamily="34" charset="0"/>
                <a:ea typeface="Arial" pitchFamily="34" charset="-122"/>
                <a:cs typeface="Arial" pitchFamily="34" charset="-120"/>
              </a:rPr>
              <a:t>¿Qué es?</a:t>
            </a:r>
            <a:endParaRPr lang="en-US" sz="1600" dirty="0"/>
          </a:p>
        </p:txBody>
      </p:sp>
      <p:sp>
        <p:nvSpPr>
          <p:cNvPr id="20" name="Text 17"/>
          <p:cNvSpPr txBox="1"/>
          <p:nvPr/>
        </p:nvSpPr>
        <p:spPr>
          <a:xfrm>
            <a:off x="822960" y="3977640"/>
            <a:ext cx="3017520" cy="1737360"/>
          </a:xfrm>
          <a:prstGeom prst="rect">
            <a:avLst/>
          </a:prstGeom>
          <a:noFill/>
          <a:ln/>
        </p:spPr>
        <p:txBody>
          <a:bodyPr wrap="square" lIns="0" tIns="0" rIns="0" bIns="0" rtlCol="0" anchor="t"/>
          <a:lstStyle/>
          <a:p>
            <a:pPr marL="0" indent="0">
              <a:buNone/>
            </a:pPr>
            <a:r>
              <a:rPr lang="en-US" dirty="0">
                <a:solidFill>
                  <a:srgbClr val="1F2A37"/>
                </a:solidFill>
                <a:latin typeface="Calibri" pitchFamily="34" charset="0"/>
                <a:ea typeface="Calibri" pitchFamily="34" charset="-122"/>
                <a:cs typeface="Calibri" pitchFamily="34" charset="-120"/>
              </a:rPr>
              <a:t>Entregar la receta con la instrucción de surtirla solo si los síntomas empeoran o no mejoran en 48–72 horas.</a:t>
            </a:r>
            <a:endParaRPr lang="en-US" dirty="0"/>
          </a:p>
        </p:txBody>
      </p:sp>
      <p:sp>
        <p:nvSpPr>
          <p:cNvPr id="21" name="Shape 18"/>
          <p:cNvSpPr/>
          <p:nvPr/>
        </p:nvSpPr>
        <p:spPr>
          <a:xfrm>
            <a:off x="4315968" y="2926080"/>
            <a:ext cx="3557016" cy="3017520"/>
          </a:xfrm>
          <a:prstGeom prst="roundRect">
            <a:avLst>
              <a:gd name="adj" fmla="val 3030"/>
            </a:avLst>
          </a:prstGeom>
          <a:solidFill>
            <a:srgbClr val="F3F6FA"/>
          </a:solidFill>
          <a:ln/>
        </p:spPr>
      </p:sp>
      <p:sp>
        <p:nvSpPr>
          <p:cNvPr id="22" name="Shape 19"/>
          <p:cNvSpPr/>
          <p:nvPr/>
        </p:nvSpPr>
        <p:spPr>
          <a:xfrm>
            <a:off x="4590288" y="3154680"/>
            <a:ext cx="640080" cy="640080"/>
          </a:xfrm>
          <a:prstGeom prst="ellipse">
            <a:avLst/>
          </a:prstGeom>
          <a:solidFill>
            <a:srgbClr val="FFFFFF"/>
          </a:solidFill>
          <a:ln/>
        </p:spPr>
      </p:sp>
      <p:pic>
        <p:nvPicPr>
          <p:cNvPr id="23" name="Image 1" descr="preencoded.png"/>
          <p:cNvPicPr>
            <a:picLocks noChangeAspect="1"/>
          </p:cNvPicPr>
          <p:nvPr/>
        </p:nvPicPr>
        <p:blipFill>
          <a:blip r:embed="rId5"/>
          <a:stretch>
            <a:fillRect/>
          </a:stretch>
        </p:blipFill>
        <p:spPr>
          <a:xfrm>
            <a:off x="4750308" y="3314700"/>
            <a:ext cx="320040" cy="320040"/>
          </a:xfrm>
          <a:prstGeom prst="rect">
            <a:avLst/>
          </a:prstGeom>
        </p:spPr>
      </p:pic>
      <p:sp>
        <p:nvSpPr>
          <p:cNvPr id="24" name="Text 20"/>
          <p:cNvSpPr txBox="1"/>
          <p:nvPr/>
        </p:nvSpPr>
        <p:spPr>
          <a:xfrm>
            <a:off x="5367528" y="3154680"/>
            <a:ext cx="2377440" cy="640080"/>
          </a:xfrm>
          <a:prstGeom prst="rect">
            <a:avLst/>
          </a:prstGeom>
          <a:noFill/>
          <a:ln/>
        </p:spPr>
        <p:txBody>
          <a:bodyPr wrap="square" lIns="0" tIns="0" rIns="0" bIns="0" rtlCol="0" anchor="ctr"/>
          <a:lstStyle/>
          <a:p>
            <a:pPr marL="0" indent="0">
              <a:buNone/>
            </a:pPr>
            <a:r>
              <a:rPr lang="en-US" sz="1600" b="1" dirty="0">
                <a:solidFill>
                  <a:srgbClr val="13294B"/>
                </a:solidFill>
                <a:latin typeface="Arial" pitchFamily="34" charset="0"/>
                <a:ea typeface="Arial" pitchFamily="34" charset="-122"/>
                <a:cs typeface="Arial" pitchFamily="34" charset="-120"/>
              </a:rPr>
              <a:t>La evidencia</a:t>
            </a:r>
            <a:endParaRPr lang="en-US" sz="1600" dirty="0"/>
          </a:p>
        </p:txBody>
      </p:sp>
      <p:sp>
        <p:nvSpPr>
          <p:cNvPr id="25" name="Text 21"/>
          <p:cNvSpPr txBox="1"/>
          <p:nvPr/>
        </p:nvSpPr>
        <p:spPr>
          <a:xfrm>
            <a:off x="4590288" y="3977640"/>
            <a:ext cx="3017520" cy="1737360"/>
          </a:xfrm>
          <a:prstGeom prst="rect">
            <a:avLst/>
          </a:prstGeom>
          <a:noFill/>
          <a:ln/>
        </p:spPr>
        <p:txBody>
          <a:bodyPr wrap="square" lIns="0" tIns="0" rIns="0" bIns="0" rtlCol="0" anchor="t"/>
          <a:lstStyle/>
          <a:p>
            <a:pPr marL="0" indent="0">
              <a:buNone/>
            </a:pPr>
            <a:r>
              <a:rPr lang="en-US" dirty="0">
                <a:solidFill>
                  <a:srgbClr val="1F2A37"/>
                </a:solidFill>
                <a:latin typeface="Calibri" pitchFamily="34" charset="0"/>
                <a:ea typeface="Calibri" pitchFamily="34" charset="-122"/>
                <a:cs typeface="Calibri" pitchFamily="34" charset="-120"/>
              </a:rPr>
              <a:t>Cochrane: la prescripción diferida reduce el uso de antibióticos sin aumentar la morbilidad.</a:t>
            </a:r>
            <a:endParaRPr lang="en-US" dirty="0"/>
          </a:p>
        </p:txBody>
      </p:sp>
      <p:sp>
        <p:nvSpPr>
          <p:cNvPr id="26" name="Shape 22"/>
          <p:cNvSpPr/>
          <p:nvPr/>
        </p:nvSpPr>
        <p:spPr>
          <a:xfrm>
            <a:off x="8083296" y="2926080"/>
            <a:ext cx="3557016" cy="3017520"/>
          </a:xfrm>
          <a:prstGeom prst="roundRect">
            <a:avLst>
              <a:gd name="adj" fmla="val 3030"/>
            </a:avLst>
          </a:prstGeom>
          <a:solidFill>
            <a:srgbClr val="FFFFFF"/>
          </a:solidFill>
          <a:ln w="25400">
            <a:solidFill>
              <a:srgbClr val="F5A623"/>
            </a:solidFill>
            <a:prstDash val="solid"/>
          </a:ln>
        </p:spPr>
      </p:sp>
      <p:sp>
        <p:nvSpPr>
          <p:cNvPr id="27" name="Shape 23"/>
          <p:cNvSpPr/>
          <p:nvPr/>
        </p:nvSpPr>
        <p:spPr>
          <a:xfrm>
            <a:off x="8357616" y="3154680"/>
            <a:ext cx="640080" cy="640080"/>
          </a:xfrm>
          <a:prstGeom prst="ellipse">
            <a:avLst/>
          </a:prstGeom>
          <a:solidFill>
            <a:srgbClr val="FDF3E1"/>
          </a:solidFill>
          <a:ln/>
        </p:spPr>
      </p:sp>
      <p:pic>
        <p:nvPicPr>
          <p:cNvPr id="28" name="Image 2" descr="preencoded.png"/>
          <p:cNvPicPr>
            <a:picLocks noChangeAspect="1"/>
          </p:cNvPicPr>
          <p:nvPr/>
        </p:nvPicPr>
        <p:blipFill>
          <a:blip r:embed="rId6"/>
          <a:stretch>
            <a:fillRect/>
          </a:stretch>
        </p:blipFill>
        <p:spPr>
          <a:xfrm>
            <a:off x="8517636" y="3314700"/>
            <a:ext cx="320040" cy="320040"/>
          </a:xfrm>
          <a:prstGeom prst="rect">
            <a:avLst/>
          </a:prstGeom>
        </p:spPr>
      </p:pic>
      <p:sp>
        <p:nvSpPr>
          <p:cNvPr id="29" name="Text 24"/>
          <p:cNvSpPr txBox="1"/>
          <p:nvPr/>
        </p:nvSpPr>
        <p:spPr>
          <a:xfrm>
            <a:off x="9134856" y="3154680"/>
            <a:ext cx="2377440" cy="640080"/>
          </a:xfrm>
          <a:prstGeom prst="rect">
            <a:avLst/>
          </a:prstGeom>
          <a:noFill/>
          <a:ln/>
        </p:spPr>
        <p:txBody>
          <a:bodyPr wrap="square" lIns="0" tIns="0" rIns="0" bIns="0" rtlCol="0" anchor="ctr"/>
          <a:lstStyle/>
          <a:p>
            <a:pPr marL="0" indent="0">
              <a:buNone/>
            </a:pPr>
            <a:r>
              <a:rPr lang="en-US" sz="1600" b="1" dirty="0">
                <a:solidFill>
                  <a:srgbClr val="13294B"/>
                </a:solidFill>
                <a:latin typeface="Arial" pitchFamily="34" charset="0"/>
                <a:ea typeface="Arial" pitchFamily="34" charset="-122"/>
                <a:cs typeface="Arial" pitchFamily="34" charset="-120"/>
              </a:rPr>
              <a:t>OMA: ¿cuándo observar?</a:t>
            </a:r>
            <a:endParaRPr lang="en-US" sz="1600" dirty="0"/>
          </a:p>
        </p:txBody>
      </p:sp>
      <p:sp>
        <p:nvSpPr>
          <p:cNvPr id="30" name="Text 25"/>
          <p:cNvSpPr txBox="1"/>
          <p:nvPr/>
        </p:nvSpPr>
        <p:spPr>
          <a:xfrm>
            <a:off x="8357616" y="3977640"/>
            <a:ext cx="3017520" cy="1737360"/>
          </a:xfrm>
          <a:prstGeom prst="rect">
            <a:avLst/>
          </a:prstGeom>
          <a:noFill/>
          <a:ln/>
        </p:spPr>
        <p:txBody>
          <a:bodyPr wrap="square" lIns="0" tIns="0" rIns="0" bIns="0" rtlCol="0" anchor="t"/>
          <a:lstStyle/>
          <a:p>
            <a:pPr marL="0" indent="0">
              <a:buNone/>
            </a:pPr>
            <a:r>
              <a:rPr lang="en-US" dirty="0">
                <a:solidFill>
                  <a:srgbClr val="1F2A37"/>
                </a:solidFill>
                <a:latin typeface="Calibri" pitchFamily="34" charset="0"/>
                <a:ea typeface="Calibri" pitchFamily="34" charset="-122"/>
                <a:cs typeface="Calibri" pitchFamily="34" charset="-120"/>
              </a:rPr>
              <a:t>AAP: observación opcional en OMA no grave*: de 6 a 23 meses si es unilateral; desde los 24 meses, uni o bilateral. Requiere seguimiento asegurado.</a:t>
            </a:r>
            <a:endParaRPr lang="en-US" dirty="0"/>
          </a:p>
        </p:txBody>
      </p:sp>
      <p:sp>
        <p:nvSpPr>
          <p:cNvPr id="31" name="Text 26"/>
          <p:cNvSpPr txBox="1"/>
          <p:nvPr/>
        </p:nvSpPr>
        <p:spPr>
          <a:xfrm>
            <a:off x="8357616" y="5532120"/>
            <a:ext cx="3108960" cy="320040"/>
          </a:xfrm>
          <a:prstGeom prst="rect">
            <a:avLst/>
          </a:prstGeom>
          <a:noFill/>
          <a:ln/>
        </p:spPr>
        <p:txBody>
          <a:bodyPr wrap="square" lIns="0" tIns="0" rIns="0" bIns="0" rtlCol="0" anchor="t"/>
          <a:lstStyle/>
          <a:p>
            <a:pPr marL="0" indent="0">
              <a:buNone/>
            </a:pPr>
            <a:r>
              <a:rPr lang="en-US" sz="1050" i="1" dirty="0">
                <a:solidFill>
                  <a:srgbClr val="5B6B7F"/>
                </a:solidFill>
                <a:latin typeface="Calibri" pitchFamily="34" charset="0"/>
                <a:ea typeface="Calibri" pitchFamily="34" charset="-122"/>
                <a:cs typeface="Calibri" pitchFamily="34" charset="-120"/>
              </a:rPr>
              <a:t>*Otalgia leve de menos de 48 h y temperatura menor de 39 °C.</a:t>
            </a:r>
            <a:endParaRPr lang="en-US" sz="1050" dirty="0"/>
          </a:p>
        </p:txBody>
      </p:sp>
      <p:sp>
        <p:nvSpPr>
          <p:cNvPr id="32"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8FA3BF"/>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FFFFFF"/>
                </a:solidFill>
                <a:latin typeface="Arial" pitchFamily="34" charset="0"/>
                <a:ea typeface="Arial" pitchFamily="34" charset="-122"/>
                <a:cs typeface="Arial" pitchFamily="34" charset="-120"/>
              </a:rPr>
              <a:t>Acción 2 · Nunca con las manos vacías</a:t>
            </a:r>
            <a:endParaRPr lang="en-US" sz="3000" dirty="0"/>
          </a:p>
        </p:txBody>
      </p:sp>
      <p:sp>
        <p:nvSpPr>
          <p:cNvPr id="4" name="Text 2"/>
          <p:cNvSpPr txBox="1"/>
          <p:nvPr/>
        </p:nvSpPr>
        <p:spPr>
          <a:xfrm>
            <a:off x="548640" y="1060704"/>
            <a:ext cx="11091672" cy="411480"/>
          </a:xfrm>
          <a:prstGeom prst="rect">
            <a:avLst/>
          </a:prstGeom>
          <a:noFill/>
          <a:ln/>
        </p:spPr>
        <p:txBody>
          <a:bodyPr wrap="square" lIns="0" tIns="0" rIns="0" bIns="0" rtlCol="0" anchor="t"/>
          <a:lstStyle/>
          <a:p>
            <a:pPr marL="0" indent="0">
              <a:buNone/>
            </a:pPr>
            <a:r>
              <a:rPr lang="en-US" sz="1600" dirty="0" err="1">
                <a:solidFill>
                  <a:srgbClr val="F5A623"/>
                </a:solidFill>
                <a:latin typeface="Calibri" pitchFamily="34" charset="0"/>
                <a:ea typeface="Calibri" pitchFamily="34" charset="-122"/>
                <a:cs typeface="Calibri" pitchFamily="34" charset="-120"/>
              </a:rPr>
              <a:t>Comunicación</a:t>
            </a:r>
            <a:r>
              <a:rPr lang="en-US" sz="1600" dirty="0">
                <a:solidFill>
                  <a:srgbClr val="F5A623"/>
                </a:solidFill>
                <a:latin typeface="Calibri" pitchFamily="34" charset="0"/>
                <a:ea typeface="Calibri" pitchFamily="34" charset="-122"/>
                <a:cs typeface="Calibri" pitchFamily="34" charset="-120"/>
              </a:rPr>
              <a:t> y la receta no antibiótica</a:t>
            </a:r>
            <a:endParaRPr lang="en-US" sz="1600" dirty="0"/>
          </a:p>
        </p:txBody>
      </p:sp>
      <p:sp>
        <p:nvSpPr>
          <p:cNvPr id="5" name="Shape 3"/>
          <p:cNvSpPr/>
          <p:nvPr/>
        </p:nvSpPr>
        <p:spPr>
          <a:xfrm>
            <a:off x="548640" y="1691640"/>
            <a:ext cx="6766560" cy="1024128"/>
          </a:xfrm>
          <a:prstGeom prst="roundRect">
            <a:avLst>
              <a:gd name="adj" fmla="val 8929"/>
            </a:avLst>
          </a:prstGeom>
          <a:solidFill>
            <a:srgbClr val="FFFFFF"/>
          </a:solidFill>
          <a:ln/>
        </p:spPr>
      </p:sp>
      <p:sp>
        <p:nvSpPr>
          <p:cNvPr id="6" name="Shape 4"/>
          <p:cNvSpPr/>
          <p:nvPr/>
        </p:nvSpPr>
        <p:spPr>
          <a:xfrm>
            <a:off x="749808" y="1929384"/>
            <a:ext cx="548640" cy="548640"/>
          </a:xfrm>
          <a:prstGeom prst="ellipse">
            <a:avLst/>
          </a:prstGeom>
          <a:solidFill>
            <a:srgbClr val="F5A623"/>
          </a:solidFill>
          <a:ln/>
        </p:spPr>
      </p:sp>
      <p:sp>
        <p:nvSpPr>
          <p:cNvPr id="7" name="Text 5"/>
          <p:cNvSpPr txBox="1"/>
          <p:nvPr/>
        </p:nvSpPr>
        <p:spPr>
          <a:xfrm>
            <a:off x="749808" y="1929384"/>
            <a:ext cx="548640" cy="548640"/>
          </a:xfrm>
          <a:prstGeom prst="rect">
            <a:avLst/>
          </a:prstGeom>
          <a:noFill/>
          <a:ln/>
        </p:spPr>
        <p:txBody>
          <a:bodyPr wrap="square" lIns="0" tIns="0" rIns="0" bIns="0" rtlCol="0" anchor="ctr"/>
          <a:lstStyle/>
          <a:p>
            <a:pPr marL="0" indent="0" algn="ctr">
              <a:buNone/>
            </a:pPr>
            <a:r>
              <a:rPr lang="en-US" sz="2000" b="1" dirty="0">
                <a:solidFill>
                  <a:srgbClr val="13294B"/>
                </a:solidFill>
                <a:latin typeface="Arial" pitchFamily="34" charset="0"/>
                <a:ea typeface="Arial" pitchFamily="34" charset="-122"/>
                <a:cs typeface="Arial" pitchFamily="34" charset="-120"/>
              </a:rPr>
              <a:t>1</a:t>
            </a:r>
            <a:endParaRPr lang="en-US" sz="2000" dirty="0"/>
          </a:p>
        </p:txBody>
      </p:sp>
      <p:sp>
        <p:nvSpPr>
          <p:cNvPr id="8" name="Text 6"/>
          <p:cNvSpPr txBox="1"/>
          <p:nvPr/>
        </p:nvSpPr>
        <p:spPr>
          <a:xfrm>
            <a:off x="1508760" y="1783080"/>
            <a:ext cx="5669280" cy="365760"/>
          </a:xfrm>
          <a:prstGeom prst="rect">
            <a:avLst/>
          </a:prstGeom>
          <a:noFill/>
          <a:ln/>
        </p:spPr>
        <p:txBody>
          <a:bodyPr wrap="square" lIns="0" tIns="0" rIns="0" bIns="0" rtlCol="0" anchor="t"/>
          <a:lstStyle/>
          <a:p>
            <a:pPr marL="0" indent="0">
              <a:buNone/>
            </a:pPr>
            <a:r>
              <a:rPr lang="en-US" sz="1700" b="1" dirty="0">
                <a:solidFill>
                  <a:srgbClr val="13294B"/>
                </a:solidFill>
                <a:latin typeface="Arial" pitchFamily="34" charset="0"/>
                <a:ea typeface="Arial" pitchFamily="34" charset="-122"/>
                <a:cs typeface="Arial" pitchFamily="34" charset="-120"/>
              </a:rPr>
              <a:t>Validar desde el minuto uno</a:t>
            </a:r>
            <a:endParaRPr lang="en-US" sz="1700" dirty="0"/>
          </a:p>
        </p:txBody>
      </p:sp>
      <p:sp>
        <p:nvSpPr>
          <p:cNvPr id="9" name="Text 7"/>
          <p:cNvSpPr txBox="1"/>
          <p:nvPr/>
        </p:nvSpPr>
        <p:spPr>
          <a:xfrm>
            <a:off x="1508760" y="2148840"/>
            <a:ext cx="5669280" cy="530352"/>
          </a:xfrm>
          <a:prstGeom prst="rect">
            <a:avLst/>
          </a:prstGeom>
          <a:noFill/>
          <a:ln/>
        </p:spPr>
        <p:txBody>
          <a:bodyPr wrap="square" lIns="0" tIns="0" rIns="0" bIns="0" rtlCol="0" anchor="t"/>
          <a:lstStyle/>
          <a:p>
            <a:pPr marL="0" indent="0">
              <a:buNone/>
            </a:pPr>
            <a:r>
              <a:rPr lang="en-US" sz="1400" dirty="0">
                <a:solidFill>
                  <a:srgbClr val="1F2A37"/>
                </a:solidFill>
                <a:latin typeface="Calibri" pitchFamily="34" charset="0"/>
                <a:ea typeface="Calibri" pitchFamily="34" charset="-122"/>
                <a:cs typeface="Calibri" pitchFamily="34" charset="-120"/>
              </a:rPr>
              <a:t>«Entiendo que lo ve muy mal y que está preocupado».</a:t>
            </a:r>
            <a:endParaRPr lang="en-US" sz="1400" dirty="0"/>
          </a:p>
        </p:txBody>
      </p:sp>
      <p:sp>
        <p:nvSpPr>
          <p:cNvPr id="10" name="Shape 8"/>
          <p:cNvSpPr/>
          <p:nvPr/>
        </p:nvSpPr>
        <p:spPr>
          <a:xfrm>
            <a:off x="548640" y="2880360"/>
            <a:ext cx="6766560" cy="1024128"/>
          </a:xfrm>
          <a:prstGeom prst="roundRect">
            <a:avLst>
              <a:gd name="adj" fmla="val 8929"/>
            </a:avLst>
          </a:prstGeom>
          <a:solidFill>
            <a:srgbClr val="FFFFFF"/>
          </a:solidFill>
          <a:ln/>
        </p:spPr>
      </p:sp>
      <p:sp>
        <p:nvSpPr>
          <p:cNvPr id="11" name="Shape 9"/>
          <p:cNvSpPr/>
          <p:nvPr/>
        </p:nvSpPr>
        <p:spPr>
          <a:xfrm>
            <a:off x="749808" y="3118104"/>
            <a:ext cx="548640" cy="548640"/>
          </a:xfrm>
          <a:prstGeom prst="ellipse">
            <a:avLst/>
          </a:prstGeom>
          <a:solidFill>
            <a:srgbClr val="F5A623"/>
          </a:solidFill>
          <a:ln/>
        </p:spPr>
      </p:sp>
      <p:sp>
        <p:nvSpPr>
          <p:cNvPr id="12" name="Text 10"/>
          <p:cNvSpPr txBox="1"/>
          <p:nvPr/>
        </p:nvSpPr>
        <p:spPr>
          <a:xfrm>
            <a:off x="749808" y="3118104"/>
            <a:ext cx="548640" cy="548640"/>
          </a:xfrm>
          <a:prstGeom prst="rect">
            <a:avLst/>
          </a:prstGeom>
          <a:noFill/>
          <a:ln/>
        </p:spPr>
        <p:txBody>
          <a:bodyPr wrap="square" lIns="0" tIns="0" rIns="0" bIns="0" rtlCol="0" anchor="ctr"/>
          <a:lstStyle/>
          <a:p>
            <a:pPr marL="0" indent="0" algn="ctr">
              <a:buNone/>
            </a:pPr>
            <a:r>
              <a:rPr lang="en-US" sz="2000" b="1" dirty="0">
                <a:solidFill>
                  <a:srgbClr val="13294B"/>
                </a:solidFill>
                <a:latin typeface="Arial" pitchFamily="34" charset="0"/>
                <a:ea typeface="Arial" pitchFamily="34" charset="-122"/>
                <a:cs typeface="Arial" pitchFamily="34" charset="-120"/>
              </a:rPr>
              <a:t>2</a:t>
            </a:r>
            <a:endParaRPr lang="en-US" sz="2000" dirty="0"/>
          </a:p>
        </p:txBody>
      </p:sp>
      <p:sp>
        <p:nvSpPr>
          <p:cNvPr id="13" name="Text 11"/>
          <p:cNvSpPr txBox="1"/>
          <p:nvPr/>
        </p:nvSpPr>
        <p:spPr>
          <a:xfrm>
            <a:off x="1508760" y="2971800"/>
            <a:ext cx="5669280" cy="365760"/>
          </a:xfrm>
          <a:prstGeom prst="rect">
            <a:avLst/>
          </a:prstGeom>
          <a:noFill/>
          <a:ln/>
        </p:spPr>
        <p:txBody>
          <a:bodyPr wrap="square" lIns="0" tIns="0" rIns="0" bIns="0" rtlCol="0" anchor="t"/>
          <a:lstStyle/>
          <a:p>
            <a:pPr marL="0" indent="0">
              <a:buNone/>
            </a:pPr>
            <a:r>
              <a:rPr lang="en-US" sz="1700" b="1" dirty="0">
                <a:solidFill>
                  <a:srgbClr val="13294B"/>
                </a:solidFill>
                <a:latin typeface="Arial" pitchFamily="34" charset="0"/>
                <a:ea typeface="Arial" pitchFamily="34" charset="-122"/>
                <a:cs typeface="Arial" pitchFamily="34" charset="-120"/>
              </a:rPr>
              <a:t>Narrar la exploración en voz alta</a:t>
            </a:r>
            <a:endParaRPr lang="en-US" sz="1700" dirty="0"/>
          </a:p>
        </p:txBody>
      </p:sp>
      <p:sp>
        <p:nvSpPr>
          <p:cNvPr id="14" name="Text 12"/>
          <p:cNvSpPr txBox="1"/>
          <p:nvPr/>
        </p:nvSpPr>
        <p:spPr>
          <a:xfrm>
            <a:off x="1508760" y="3337560"/>
            <a:ext cx="5669280" cy="530352"/>
          </a:xfrm>
          <a:prstGeom prst="rect">
            <a:avLst/>
          </a:prstGeom>
          <a:noFill/>
          <a:ln/>
        </p:spPr>
        <p:txBody>
          <a:bodyPr wrap="square" lIns="0" tIns="0" rIns="0" bIns="0" rtlCol="0" anchor="t"/>
          <a:lstStyle/>
          <a:p>
            <a:pPr marL="0" indent="0">
              <a:buNone/>
            </a:pPr>
            <a:r>
              <a:rPr lang="en-US" sz="1400" dirty="0">
                <a:solidFill>
                  <a:srgbClr val="1F2A37"/>
                </a:solidFill>
                <a:latin typeface="Calibri" pitchFamily="34" charset="0"/>
                <a:ea typeface="Calibri" pitchFamily="34" charset="-122"/>
                <a:cs typeface="Calibri" pitchFamily="34" charset="-120"/>
              </a:rPr>
              <a:t>«Tímpanos claros, garganta sin placas, pulmones limpios». Lo normal se vuelve visible.</a:t>
            </a:r>
            <a:endParaRPr lang="en-US" sz="1400" dirty="0"/>
          </a:p>
        </p:txBody>
      </p:sp>
      <p:sp>
        <p:nvSpPr>
          <p:cNvPr id="15" name="Shape 13"/>
          <p:cNvSpPr/>
          <p:nvPr/>
        </p:nvSpPr>
        <p:spPr>
          <a:xfrm>
            <a:off x="548640" y="4069080"/>
            <a:ext cx="6766560" cy="1024128"/>
          </a:xfrm>
          <a:prstGeom prst="roundRect">
            <a:avLst>
              <a:gd name="adj" fmla="val 8929"/>
            </a:avLst>
          </a:prstGeom>
          <a:solidFill>
            <a:srgbClr val="FFFFFF"/>
          </a:solidFill>
          <a:ln/>
        </p:spPr>
      </p:sp>
      <p:sp>
        <p:nvSpPr>
          <p:cNvPr id="16" name="Shape 14"/>
          <p:cNvSpPr/>
          <p:nvPr/>
        </p:nvSpPr>
        <p:spPr>
          <a:xfrm>
            <a:off x="749808" y="4306824"/>
            <a:ext cx="548640" cy="548640"/>
          </a:xfrm>
          <a:prstGeom prst="ellipse">
            <a:avLst/>
          </a:prstGeom>
          <a:solidFill>
            <a:srgbClr val="F5A623"/>
          </a:solidFill>
          <a:ln/>
        </p:spPr>
      </p:sp>
      <p:sp>
        <p:nvSpPr>
          <p:cNvPr id="17" name="Text 15"/>
          <p:cNvSpPr txBox="1"/>
          <p:nvPr/>
        </p:nvSpPr>
        <p:spPr>
          <a:xfrm>
            <a:off x="749808" y="4306824"/>
            <a:ext cx="548640" cy="548640"/>
          </a:xfrm>
          <a:prstGeom prst="rect">
            <a:avLst/>
          </a:prstGeom>
          <a:noFill/>
          <a:ln/>
        </p:spPr>
        <p:txBody>
          <a:bodyPr wrap="square" lIns="0" tIns="0" rIns="0" bIns="0" rtlCol="0" anchor="ctr"/>
          <a:lstStyle/>
          <a:p>
            <a:pPr marL="0" indent="0" algn="ctr">
              <a:buNone/>
            </a:pPr>
            <a:r>
              <a:rPr lang="en-US" sz="2000" b="1" dirty="0">
                <a:solidFill>
                  <a:srgbClr val="13294B"/>
                </a:solidFill>
                <a:latin typeface="Arial" pitchFamily="34" charset="0"/>
                <a:ea typeface="Arial" pitchFamily="34" charset="-122"/>
                <a:cs typeface="Arial" pitchFamily="34" charset="-120"/>
              </a:rPr>
              <a:t>3</a:t>
            </a:r>
            <a:endParaRPr lang="en-US" sz="2000" dirty="0"/>
          </a:p>
        </p:txBody>
      </p:sp>
      <p:sp>
        <p:nvSpPr>
          <p:cNvPr id="18" name="Text 16"/>
          <p:cNvSpPr txBox="1"/>
          <p:nvPr/>
        </p:nvSpPr>
        <p:spPr>
          <a:xfrm>
            <a:off x="1508760" y="4160520"/>
            <a:ext cx="5669280" cy="365760"/>
          </a:xfrm>
          <a:prstGeom prst="rect">
            <a:avLst/>
          </a:prstGeom>
          <a:noFill/>
          <a:ln/>
        </p:spPr>
        <p:txBody>
          <a:bodyPr wrap="square" lIns="0" tIns="0" rIns="0" bIns="0" rtlCol="0" anchor="t"/>
          <a:lstStyle/>
          <a:p>
            <a:pPr marL="0" indent="0">
              <a:buNone/>
            </a:pPr>
            <a:r>
              <a:rPr lang="en-US" sz="1700" b="1" dirty="0">
                <a:solidFill>
                  <a:srgbClr val="13294B"/>
                </a:solidFill>
                <a:latin typeface="Arial" pitchFamily="34" charset="0"/>
                <a:ea typeface="Arial" pitchFamily="34" charset="-122"/>
                <a:cs typeface="Arial" pitchFamily="34" charset="-120"/>
              </a:rPr>
              <a:t>Plan de acción positivo</a:t>
            </a:r>
            <a:endParaRPr lang="en-US" sz="1700" dirty="0"/>
          </a:p>
        </p:txBody>
      </p:sp>
      <p:sp>
        <p:nvSpPr>
          <p:cNvPr id="19" name="Text 17"/>
          <p:cNvSpPr txBox="1"/>
          <p:nvPr/>
        </p:nvSpPr>
        <p:spPr>
          <a:xfrm>
            <a:off x="1508760" y="4526280"/>
            <a:ext cx="5669280" cy="530352"/>
          </a:xfrm>
          <a:prstGeom prst="rect">
            <a:avLst/>
          </a:prstGeom>
          <a:noFill/>
          <a:ln/>
        </p:spPr>
        <p:txBody>
          <a:bodyPr wrap="square" lIns="0" tIns="0" rIns="0" bIns="0" rtlCol="0" anchor="t"/>
          <a:lstStyle/>
          <a:p>
            <a:pPr marL="0" indent="0">
              <a:buNone/>
            </a:pPr>
            <a:r>
              <a:rPr lang="en-US" sz="1400" dirty="0">
                <a:solidFill>
                  <a:srgbClr val="1F2A37"/>
                </a:solidFill>
                <a:latin typeface="Calibri" pitchFamily="34" charset="0"/>
                <a:ea typeface="Calibri" pitchFamily="34" charset="-122"/>
                <a:cs typeface="Calibri" pitchFamily="34" charset="-120"/>
              </a:rPr>
              <a:t>Receta escrita: analgésico/antipirético, lavados nasales, líquidos, signos de alarma y cuándo regresar.</a:t>
            </a:r>
            <a:endParaRPr lang="en-US" sz="1400" dirty="0"/>
          </a:p>
        </p:txBody>
      </p:sp>
      <p:sp>
        <p:nvSpPr>
          <p:cNvPr id="20" name="Shape 18"/>
          <p:cNvSpPr/>
          <p:nvPr/>
        </p:nvSpPr>
        <p:spPr>
          <a:xfrm>
            <a:off x="548640" y="5349240"/>
            <a:ext cx="6766560" cy="777240"/>
          </a:xfrm>
          <a:prstGeom prst="roundRect">
            <a:avLst>
              <a:gd name="adj" fmla="val 11765"/>
            </a:avLst>
          </a:prstGeom>
          <a:solidFill>
            <a:srgbClr val="13294B"/>
          </a:solidFill>
          <a:ln w="22225">
            <a:solidFill>
              <a:srgbClr val="E8704F"/>
            </a:solidFill>
            <a:prstDash val="solid"/>
          </a:ln>
        </p:spPr>
      </p:sp>
      <p:sp>
        <p:nvSpPr>
          <p:cNvPr id="21" name="Text 19"/>
          <p:cNvSpPr txBox="1"/>
          <p:nvPr/>
        </p:nvSpPr>
        <p:spPr>
          <a:xfrm>
            <a:off x="777240" y="5349240"/>
            <a:ext cx="6400800" cy="777240"/>
          </a:xfrm>
          <a:prstGeom prst="rect">
            <a:avLst/>
          </a:prstGeom>
          <a:noFill/>
          <a:ln/>
        </p:spPr>
        <p:txBody>
          <a:bodyPr wrap="square" lIns="0" tIns="0" rIns="0" bIns="0" rtlCol="0" anchor="ctr"/>
          <a:lstStyle/>
          <a:p>
            <a:pPr marL="0" indent="0">
              <a:buNone/>
            </a:pPr>
            <a:r>
              <a:rPr lang="en-US" sz="1400" b="1" dirty="0">
                <a:solidFill>
                  <a:srgbClr val="E8704F"/>
                </a:solidFill>
                <a:latin typeface="Calibri" pitchFamily="34" charset="0"/>
                <a:ea typeface="Calibri" pitchFamily="34" charset="-122"/>
                <a:cs typeface="Calibri" pitchFamily="34" charset="-120"/>
              </a:rPr>
              <a:t>Error común: </a:t>
            </a:r>
            <a:r>
              <a:rPr lang="en-US" sz="1400" dirty="0">
                <a:solidFill>
                  <a:srgbClr val="FFFFFF"/>
                </a:solidFill>
                <a:latin typeface="Calibri" pitchFamily="34" charset="0"/>
                <a:ea typeface="Calibri" pitchFamily="34" charset="-122"/>
                <a:cs typeface="Calibri" pitchFamily="34" charset="-120"/>
              </a:rPr>
              <a:t>explorar en silencio y anunciar al final «no necesita nada». Genera fricción inmediata.</a:t>
            </a:r>
            <a:endParaRPr lang="en-US" sz="1400" dirty="0"/>
          </a:p>
        </p:txBody>
      </p:sp>
      <p:pic>
        <p:nvPicPr>
          <p:cNvPr id="22" name="Image 0" descr="C:\Users\vykto\AppData\Local\Temp\claude\C--Users-vykto-Documents-cas-o-urgencias\2bc562c7-e7d0-4a04-80cb-4883182fe4eb\scratchpad\img\r_clip.png"/>
          <p:cNvPicPr>
            <a:picLocks noChangeAspect="1"/>
          </p:cNvPicPr>
          <p:nvPr/>
        </p:nvPicPr>
        <p:blipFill>
          <a:blip r:embed="rId4"/>
          <a:stretch>
            <a:fillRect/>
          </a:stretch>
        </p:blipFill>
        <p:spPr>
          <a:xfrm>
            <a:off x="8001000" y="1600200"/>
            <a:ext cx="3639312" cy="4297680"/>
          </a:xfrm>
          <a:prstGeom prst="rect">
            <a:avLst/>
          </a:prstGeom>
        </p:spPr>
      </p:pic>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F"/>
                </a:solidFill>
                <a:latin typeface="Calibri"/>
                <a:ea typeface="Calibri"/>
                <a:cs typeface="Calibri"/>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Acción 3 · Un time-out de 15 segundos antes de firmar</a:t>
            </a:r>
            <a:endParaRPr lang="en-US" sz="3000" dirty="0"/>
          </a:p>
        </p:txBody>
      </p:sp>
      <p:sp>
        <p:nvSpPr>
          <p:cNvPr id="4" name="Shape 2"/>
          <p:cNvSpPr/>
          <p:nvPr/>
        </p:nvSpPr>
        <p:spPr>
          <a:xfrm>
            <a:off x="548640" y="1417320"/>
            <a:ext cx="777240" cy="777240"/>
          </a:xfrm>
          <a:prstGeom prst="ellipse">
            <a:avLst/>
          </a:prstGeom>
          <a:solidFill>
            <a:srgbClr val="13294B"/>
          </a:solidFill>
          <a:ln/>
        </p:spPr>
      </p:sp>
      <p:pic>
        <p:nvPicPr>
          <p:cNvPr id="5" name="Image 0" descr="preencoded.png"/>
          <p:cNvPicPr>
            <a:picLocks noChangeAspect="1"/>
          </p:cNvPicPr>
          <p:nvPr/>
        </p:nvPicPr>
        <p:blipFill>
          <a:blip r:embed="rId4"/>
          <a:stretch>
            <a:fillRect/>
          </a:stretch>
        </p:blipFill>
        <p:spPr>
          <a:xfrm>
            <a:off x="742950" y="1611630"/>
            <a:ext cx="388620" cy="388620"/>
          </a:xfrm>
          <a:prstGeom prst="rect">
            <a:avLst/>
          </a:prstGeom>
        </p:spPr>
      </p:pic>
      <p:sp>
        <p:nvSpPr>
          <p:cNvPr id="6" name="Text 3"/>
          <p:cNvSpPr txBox="1"/>
          <p:nvPr/>
        </p:nvSpPr>
        <p:spPr>
          <a:xfrm>
            <a:off x="1508760" y="1463040"/>
            <a:ext cx="3291840" cy="685800"/>
          </a:xfrm>
          <a:prstGeom prst="rect">
            <a:avLst/>
          </a:prstGeom>
          <a:noFill/>
          <a:ln/>
        </p:spPr>
        <p:txBody>
          <a:bodyPr wrap="square" lIns="0" tIns="0" rIns="0" bIns="0" rtlCol="0" anchor="ctr"/>
          <a:lstStyle/>
          <a:p>
            <a:pPr marL="0" indent="0">
              <a:buNone/>
            </a:pPr>
            <a:r>
              <a:rPr lang="en-US" sz="2000" b="1" dirty="0">
                <a:solidFill>
                  <a:srgbClr val="13294B"/>
                </a:solidFill>
                <a:latin typeface="Arial" pitchFamily="34" charset="0"/>
                <a:ea typeface="Arial" pitchFamily="34" charset="-122"/>
                <a:cs typeface="Arial" pitchFamily="34" charset="-120"/>
              </a:rPr>
              <a:t>El concepto</a:t>
            </a:r>
            <a:endParaRPr lang="en-US" sz="2000" dirty="0"/>
          </a:p>
        </p:txBody>
      </p:sp>
      <p:sp>
        <p:nvSpPr>
          <p:cNvPr id="7" name="Text 4"/>
          <p:cNvSpPr txBox="1"/>
          <p:nvPr/>
        </p:nvSpPr>
        <p:spPr>
          <a:xfrm>
            <a:off x="548640" y="2377440"/>
            <a:ext cx="4206240" cy="1828800"/>
          </a:xfrm>
          <a:prstGeom prst="rect">
            <a:avLst/>
          </a:prstGeom>
          <a:noFill/>
          <a:ln/>
        </p:spPr>
        <p:txBody>
          <a:bodyPr wrap="square" lIns="0" tIns="0" rIns="0" bIns="0" rtlCol="0" anchor="t"/>
          <a:lstStyle/>
          <a:p>
            <a:pPr marL="0" indent="0">
              <a:buNone/>
            </a:pPr>
            <a:r>
              <a:rPr lang="en-US" sz="1550" dirty="0">
                <a:solidFill>
                  <a:srgbClr val="1F2A37"/>
                </a:solidFill>
                <a:latin typeface="Calibri" pitchFamily="34" charset="0"/>
                <a:ea typeface="Calibri" pitchFamily="34" charset="-122"/>
                <a:cs typeface="Calibri" pitchFamily="34" charset="-120"/>
              </a:rPr>
              <a:t>Pausar deliberadamente el piloto automático (Sistema 1) y cuestionar el propio razonamiento. Estrategias contra los sesgos: metacognición, bajar la velocidad y usar listas de verificación.</a:t>
            </a:r>
            <a:endParaRPr lang="en-US" sz="1550" dirty="0"/>
          </a:p>
        </p:txBody>
      </p:sp>
      <p:sp>
        <p:nvSpPr>
          <p:cNvPr id="8" name="Shape 5"/>
          <p:cNvSpPr/>
          <p:nvPr/>
        </p:nvSpPr>
        <p:spPr>
          <a:xfrm>
            <a:off x="548640" y="4343400"/>
            <a:ext cx="4206240" cy="1645920"/>
          </a:xfrm>
          <a:prstGeom prst="roundRect">
            <a:avLst>
              <a:gd name="adj" fmla="val 5556"/>
            </a:avLst>
          </a:prstGeom>
          <a:solidFill>
            <a:srgbClr val="F3F6FA"/>
          </a:solidFill>
          <a:ln/>
        </p:spPr>
      </p:sp>
      <p:sp>
        <p:nvSpPr>
          <p:cNvPr id="9" name="Text 6"/>
          <p:cNvSpPr txBox="1"/>
          <p:nvPr/>
        </p:nvSpPr>
        <p:spPr>
          <a:xfrm>
            <a:off x="777240" y="4480560"/>
            <a:ext cx="3749040" cy="1371600"/>
          </a:xfrm>
          <a:prstGeom prst="rect">
            <a:avLst/>
          </a:prstGeom>
          <a:noFill/>
          <a:ln/>
        </p:spPr>
        <p:txBody>
          <a:bodyPr wrap="square" lIns="0" tIns="0" rIns="0" bIns="0" rtlCol="0" anchor="t"/>
          <a:lstStyle/>
          <a:p>
            <a:pPr marL="0" indent="0">
              <a:buNone/>
            </a:pPr>
            <a:r>
              <a:rPr lang="en-US" sz="1450" b="1" dirty="0">
                <a:solidFill>
                  <a:srgbClr val="13294B"/>
                </a:solidFill>
                <a:latin typeface="Calibri" pitchFamily="34" charset="0"/>
                <a:ea typeface="Calibri" pitchFamily="34" charset="-122"/>
                <a:cs typeface="Calibri" pitchFamily="34" charset="-120"/>
              </a:rPr>
              <a:t>Herramienta: </a:t>
            </a:r>
            <a:r>
              <a:rPr lang="en-US" sz="1450" dirty="0">
                <a:solidFill>
                  <a:srgbClr val="1F2A37"/>
                </a:solidFill>
                <a:latin typeface="Calibri" pitchFamily="34" charset="0"/>
                <a:ea typeface="Calibri" pitchFamily="34" charset="-122"/>
                <a:cs typeface="Calibri" pitchFamily="34" charset="-120"/>
              </a:rPr>
              <a:t>protocolos preimpresos o integrados en el expediente que generen fricción positiva antes de elegir el fármaco.</a:t>
            </a:r>
            <a:endParaRPr lang="en-US" sz="1450" dirty="0"/>
          </a:p>
        </p:txBody>
      </p:sp>
      <p:sp>
        <p:nvSpPr>
          <p:cNvPr id="10" name="Shape 7"/>
          <p:cNvSpPr/>
          <p:nvPr/>
        </p:nvSpPr>
        <p:spPr>
          <a:xfrm>
            <a:off x="5212080" y="1417320"/>
            <a:ext cx="6428232" cy="786384"/>
          </a:xfrm>
          <a:prstGeom prst="roundRect">
            <a:avLst>
              <a:gd name="adj" fmla="val 11628"/>
            </a:avLst>
          </a:prstGeom>
          <a:solidFill>
            <a:srgbClr val="FFFFFF"/>
          </a:solidFill>
          <a:ln w="12700">
            <a:solidFill>
              <a:srgbClr val="D5DEE8"/>
            </a:solidFill>
            <a:prstDash val="solid"/>
          </a:ln>
        </p:spPr>
      </p:sp>
      <p:pic>
        <p:nvPicPr>
          <p:cNvPr id="11" name="Image 1" descr="preencoded.png"/>
          <p:cNvPicPr>
            <a:picLocks noChangeAspect="1"/>
          </p:cNvPicPr>
          <p:nvPr/>
        </p:nvPicPr>
        <p:blipFill>
          <a:blip r:embed="rId5"/>
          <a:stretch>
            <a:fillRect/>
          </a:stretch>
        </p:blipFill>
        <p:spPr>
          <a:xfrm>
            <a:off x="5413248" y="1600200"/>
            <a:ext cx="420624" cy="420624"/>
          </a:xfrm>
          <a:prstGeom prst="rect">
            <a:avLst/>
          </a:prstGeom>
        </p:spPr>
      </p:pic>
      <p:sp>
        <p:nvSpPr>
          <p:cNvPr id="12" name="Text 8"/>
          <p:cNvSpPr txBox="1"/>
          <p:nvPr/>
        </p:nvSpPr>
        <p:spPr>
          <a:xfrm>
            <a:off x="6035040" y="1417320"/>
            <a:ext cx="5440680" cy="786384"/>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¿Receto por el cuadro clínico o por la sala de espera llena?</a:t>
            </a:r>
            <a:endParaRPr lang="en-US" sz="1500" dirty="0"/>
          </a:p>
        </p:txBody>
      </p:sp>
      <p:sp>
        <p:nvSpPr>
          <p:cNvPr id="13" name="Shape 9"/>
          <p:cNvSpPr/>
          <p:nvPr/>
        </p:nvSpPr>
        <p:spPr>
          <a:xfrm>
            <a:off x="5212080" y="2350008"/>
            <a:ext cx="6428232" cy="786384"/>
          </a:xfrm>
          <a:prstGeom prst="roundRect">
            <a:avLst>
              <a:gd name="adj" fmla="val 11628"/>
            </a:avLst>
          </a:prstGeom>
          <a:solidFill>
            <a:srgbClr val="FFFFFF"/>
          </a:solidFill>
          <a:ln w="12700">
            <a:solidFill>
              <a:srgbClr val="D5DEE8"/>
            </a:solidFill>
            <a:prstDash val="solid"/>
          </a:ln>
        </p:spPr>
      </p:sp>
      <p:pic>
        <p:nvPicPr>
          <p:cNvPr id="14" name="Image 2" descr="preencoded.png"/>
          <p:cNvPicPr>
            <a:picLocks noChangeAspect="1"/>
          </p:cNvPicPr>
          <p:nvPr/>
        </p:nvPicPr>
        <p:blipFill>
          <a:blip r:embed="rId5"/>
          <a:stretch>
            <a:fillRect/>
          </a:stretch>
        </p:blipFill>
        <p:spPr>
          <a:xfrm>
            <a:off x="5413248" y="2532888"/>
            <a:ext cx="420624" cy="420624"/>
          </a:xfrm>
          <a:prstGeom prst="rect">
            <a:avLst/>
          </a:prstGeom>
        </p:spPr>
      </p:pic>
      <p:sp>
        <p:nvSpPr>
          <p:cNvPr id="15" name="Text 10"/>
          <p:cNvSpPr txBox="1"/>
          <p:nvPr/>
        </p:nvSpPr>
        <p:spPr>
          <a:xfrm>
            <a:off x="6035040" y="2350008"/>
            <a:ext cx="5440680" cy="786384"/>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¿En qué nivel (1, 2 o 3) está este diagnóstico?</a:t>
            </a:r>
            <a:endParaRPr lang="en-US" sz="1500" dirty="0"/>
          </a:p>
        </p:txBody>
      </p:sp>
      <p:sp>
        <p:nvSpPr>
          <p:cNvPr id="16" name="Shape 11"/>
          <p:cNvSpPr/>
          <p:nvPr/>
        </p:nvSpPr>
        <p:spPr>
          <a:xfrm>
            <a:off x="5212080" y="3282696"/>
            <a:ext cx="6428232" cy="786384"/>
          </a:xfrm>
          <a:prstGeom prst="roundRect">
            <a:avLst>
              <a:gd name="adj" fmla="val 11628"/>
            </a:avLst>
          </a:prstGeom>
          <a:solidFill>
            <a:srgbClr val="FFFFFF"/>
          </a:solidFill>
          <a:ln w="12700">
            <a:solidFill>
              <a:srgbClr val="D5DEE8"/>
            </a:solidFill>
            <a:prstDash val="solid"/>
          </a:ln>
        </p:spPr>
      </p:sp>
      <p:pic>
        <p:nvPicPr>
          <p:cNvPr id="17" name="Image 3" descr="preencoded.png"/>
          <p:cNvPicPr>
            <a:picLocks noChangeAspect="1"/>
          </p:cNvPicPr>
          <p:nvPr/>
        </p:nvPicPr>
        <p:blipFill>
          <a:blip r:embed="rId5"/>
          <a:stretch>
            <a:fillRect/>
          </a:stretch>
        </p:blipFill>
        <p:spPr>
          <a:xfrm>
            <a:off x="5413248" y="3465576"/>
            <a:ext cx="420624" cy="420624"/>
          </a:xfrm>
          <a:prstGeom prst="rect">
            <a:avLst/>
          </a:prstGeom>
        </p:spPr>
      </p:pic>
      <p:sp>
        <p:nvSpPr>
          <p:cNvPr id="18" name="Text 12"/>
          <p:cNvSpPr txBox="1"/>
          <p:nvPr/>
        </p:nvSpPr>
        <p:spPr>
          <a:xfrm>
            <a:off x="6035040" y="3282696"/>
            <a:ext cx="5440680" cy="786384"/>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¿Me está influyendo un caso reciente que se complicó?</a:t>
            </a:r>
            <a:endParaRPr lang="en-US" sz="1500" dirty="0"/>
          </a:p>
        </p:txBody>
      </p:sp>
      <p:sp>
        <p:nvSpPr>
          <p:cNvPr id="19" name="Shape 13"/>
          <p:cNvSpPr/>
          <p:nvPr/>
        </p:nvSpPr>
        <p:spPr>
          <a:xfrm>
            <a:off x="5212080" y="4215384"/>
            <a:ext cx="6428232" cy="786384"/>
          </a:xfrm>
          <a:prstGeom prst="roundRect">
            <a:avLst>
              <a:gd name="adj" fmla="val 11628"/>
            </a:avLst>
          </a:prstGeom>
          <a:solidFill>
            <a:srgbClr val="FFFFFF"/>
          </a:solidFill>
          <a:ln w="12700">
            <a:solidFill>
              <a:srgbClr val="D5DEE8"/>
            </a:solidFill>
            <a:prstDash val="solid"/>
          </a:ln>
        </p:spPr>
      </p:sp>
      <p:pic>
        <p:nvPicPr>
          <p:cNvPr id="20" name="Image 4" descr="preencoded.png"/>
          <p:cNvPicPr>
            <a:picLocks noChangeAspect="1"/>
          </p:cNvPicPr>
          <p:nvPr/>
        </p:nvPicPr>
        <p:blipFill>
          <a:blip r:embed="rId5"/>
          <a:stretch>
            <a:fillRect/>
          </a:stretch>
        </p:blipFill>
        <p:spPr>
          <a:xfrm>
            <a:off x="5413248" y="4398264"/>
            <a:ext cx="420624" cy="420624"/>
          </a:xfrm>
          <a:prstGeom prst="rect">
            <a:avLst/>
          </a:prstGeom>
        </p:spPr>
      </p:pic>
      <p:sp>
        <p:nvSpPr>
          <p:cNvPr id="21" name="Text 14"/>
          <p:cNvSpPr txBox="1"/>
          <p:nvPr/>
        </p:nvSpPr>
        <p:spPr>
          <a:xfrm>
            <a:off x="6035040" y="4215384"/>
            <a:ext cx="5440680" cy="786384"/>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¿Qué pasaría si observo 48–72 h con un plan de seguimiento?</a:t>
            </a:r>
            <a:endParaRPr lang="en-US" sz="1500" dirty="0"/>
          </a:p>
        </p:txBody>
      </p:sp>
      <p:sp>
        <p:nvSpPr>
          <p:cNvPr id="22" name="Shape 15"/>
          <p:cNvSpPr/>
          <p:nvPr/>
        </p:nvSpPr>
        <p:spPr>
          <a:xfrm>
            <a:off x="5212080" y="5148072"/>
            <a:ext cx="6428232" cy="786384"/>
          </a:xfrm>
          <a:prstGeom prst="roundRect">
            <a:avLst>
              <a:gd name="adj" fmla="val 11628"/>
            </a:avLst>
          </a:prstGeom>
          <a:solidFill>
            <a:srgbClr val="FDF3E1"/>
          </a:solidFill>
          <a:ln w="22225">
            <a:solidFill>
              <a:srgbClr val="F5A623"/>
            </a:solidFill>
            <a:prstDash val="solid"/>
          </a:ln>
        </p:spPr>
      </p:sp>
      <p:pic>
        <p:nvPicPr>
          <p:cNvPr id="23" name="Image 5" descr="preencoded.png"/>
          <p:cNvPicPr>
            <a:picLocks noChangeAspect="1"/>
          </p:cNvPicPr>
          <p:nvPr/>
        </p:nvPicPr>
        <p:blipFill>
          <a:blip r:embed="rId6"/>
          <a:stretch>
            <a:fillRect/>
          </a:stretch>
        </p:blipFill>
        <p:spPr>
          <a:xfrm>
            <a:off x="5413248" y="5330952"/>
            <a:ext cx="420624" cy="420624"/>
          </a:xfrm>
          <a:prstGeom prst="rect">
            <a:avLst/>
          </a:prstGeom>
        </p:spPr>
      </p:pic>
      <p:sp>
        <p:nvSpPr>
          <p:cNvPr id="24" name="Text 16"/>
          <p:cNvSpPr txBox="1"/>
          <p:nvPr/>
        </p:nvSpPr>
        <p:spPr>
          <a:xfrm>
            <a:off x="6035040" y="5148072"/>
            <a:ext cx="5440680" cy="786384"/>
          </a:xfrm>
          <a:prstGeom prst="rect">
            <a:avLst/>
          </a:prstGeom>
          <a:noFill/>
          <a:ln/>
        </p:spPr>
        <p:txBody>
          <a:bodyPr wrap="square" lIns="0" tIns="0" rIns="0" bIns="0" rtlCol="0" anchor="ctr"/>
          <a:lstStyle/>
          <a:p>
            <a:pPr marL="0" indent="0">
              <a:buNone/>
            </a:pPr>
            <a:r>
              <a:rPr lang="en-US" sz="1500" b="1" dirty="0">
                <a:solidFill>
                  <a:srgbClr val="9A5B00"/>
                </a:solidFill>
                <a:latin typeface="Calibri" pitchFamily="34" charset="0"/>
                <a:ea typeface="Calibri" pitchFamily="34" charset="-122"/>
                <a:cs typeface="Calibri" pitchFamily="34" charset="-120"/>
              </a:rPr>
              <a:t>Si sí lo necesita: ¿es el espectro más estrecho, a la dosis y duración más cortas eficaces?</a:t>
            </a:r>
            <a:endParaRPr lang="en-US" sz="1500" dirty="0"/>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Acción 4 · Rediseñar el entorno con “</a:t>
            </a:r>
            <a:r>
              <a:rPr lang="en-US" sz="3000" b="1" dirty="0" err="1">
                <a:solidFill>
                  <a:srgbClr val="13294B"/>
                </a:solidFill>
                <a:latin typeface="Arial" pitchFamily="34" charset="0"/>
                <a:ea typeface="Arial" pitchFamily="34" charset="-122"/>
                <a:cs typeface="Arial" pitchFamily="34" charset="-120"/>
              </a:rPr>
              <a:t>empujones</a:t>
            </a:r>
            <a:r>
              <a:rPr lang="en-US" sz="3000" b="1" dirty="0">
                <a:solidFill>
                  <a:srgbClr val="13294B"/>
                </a:solidFill>
                <a:latin typeface="Arial" pitchFamily="34" charset="0"/>
                <a:ea typeface="Arial" pitchFamily="34" charset="-122"/>
                <a:cs typeface="Arial" pitchFamily="34" charset="-120"/>
              </a:rPr>
              <a:t>”</a:t>
            </a:r>
            <a:endParaRPr lang="en-US" sz="3000" dirty="0"/>
          </a:p>
        </p:txBody>
      </p:sp>
      <p:sp>
        <p:nvSpPr>
          <p:cNvPr id="4" name="Text 2"/>
          <p:cNvSpPr txBox="1"/>
          <p:nvPr/>
        </p:nvSpPr>
        <p:spPr>
          <a:xfrm>
            <a:off x="548640" y="1060704"/>
            <a:ext cx="11091672" cy="411480"/>
          </a:xfrm>
          <a:prstGeom prst="rect">
            <a:avLst/>
          </a:prstGeom>
          <a:noFill/>
          <a:ln/>
        </p:spPr>
        <p:txBody>
          <a:bodyPr wrap="square" lIns="0" tIns="0" rIns="0" bIns="0" rtlCol="0" anchor="t"/>
          <a:lstStyle/>
          <a:p>
            <a:pPr marL="0" indent="0">
              <a:buNone/>
            </a:pPr>
            <a:r>
              <a:rPr lang="en-US" sz="1600" dirty="0">
                <a:solidFill>
                  <a:srgbClr val="5B6B7F"/>
                </a:solidFill>
                <a:latin typeface="Calibri" pitchFamily="34" charset="0"/>
                <a:ea typeface="Calibri" pitchFamily="34" charset="-122"/>
                <a:cs typeface="Calibri" pitchFamily="34" charset="-120"/>
              </a:rPr>
              <a:t>Tres intervenciones conductuales probadas (Meeker, JAMA 2016)</a:t>
            </a:r>
            <a:endParaRPr lang="en-US" sz="1600" dirty="0"/>
          </a:p>
        </p:txBody>
      </p:sp>
      <p:sp>
        <p:nvSpPr>
          <p:cNvPr id="5" name="Shape 3"/>
          <p:cNvSpPr/>
          <p:nvPr/>
        </p:nvSpPr>
        <p:spPr>
          <a:xfrm>
            <a:off x="548640" y="1645920"/>
            <a:ext cx="3557016" cy="4434840"/>
          </a:xfrm>
          <a:prstGeom prst="roundRect">
            <a:avLst>
              <a:gd name="adj" fmla="val 2571"/>
            </a:avLst>
          </a:prstGeom>
          <a:solidFill>
            <a:srgbClr val="F3F6FA"/>
          </a:solidFill>
          <a:ln/>
        </p:spPr>
      </p:sp>
      <p:sp>
        <p:nvSpPr>
          <p:cNvPr id="6" name="Shape 4"/>
          <p:cNvSpPr/>
          <p:nvPr/>
        </p:nvSpPr>
        <p:spPr>
          <a:xfrm>
            <a:off x="822960" y="1874520"/>
            <a:ext cx="731520" cy="731520"/>
          </a:xfrm>
          <a:prstGeom prst="ellipse">
            <a:avLst/>
          </a:prstGeom>
          <a:solidFill>
            <a:srgbClr val="FFFFFF"/>
          </a:solidFill>
          <a:ln/>
        </p:spPr>
      </p:sp>
      <p:pic>
        <p:nvPicPr>
          <p:cNvPr id="7" name="Image 0" descr="preencoded.png"/>
          <p:cNvPicPr>
            <a:picLocks noChangeAspect="1"/>
          </p:cNvPicPr>
          <p:nvPr/>
        </p:nvPicPr>
        <p:blipFill>
          <a:blip r:embed="rId4"/>
          <a:stretch>
            <a:fillRect/>
          </a:stretch>
        </p:blipFill>
        <p:spPr>
          <a:xfrm>
            <a:off x="1005840" y="2057400"/>
            <a:ext cx="365760" cy="365760"/>
          </a:xfrm>
          <a:prstGeom prst="rect">
            <a:avLst/>
          </a:prstGeom>
        </p:spPr>
      </p:pic>
      <p:sp>
        <p:nvSpPr>
          <p:cNvPr id="8" name="Text 5"/>
          <p:cNvSpPr txBox="1"/>
          <p:nvPr/>
        </p:nvSpPr>
        <p:spPr>
          <a:xfrm>
            <a:off x="1691640" y="1874520"/>
            <a:ext cx="2286000" cy="731520"/>
          </a:xfrm>
          <a:prstGeom prst="rect">
            <a:avLst/>
          </a:prstGeom>
          <a:noFill/>
          <a:ln/>
        </p:spPr>
        <p:txBody>
          <a:bodyPr wrap="square" lIns="0" tIns="0" rIns="0" bIns="0" rtlCol="0" anchor="ctr"/>
          <a:lstStyle/>
          <a:p>
            <a:pPr marL="0" indent="0">
              <a:buNone/>
            </a:pPr>
            <a:r>
              <a:rPr lang="en-US" sz="1700" b="1" dirty="0">
                <a:solidFill>
                  <a:srgbClr val="13294B"/>
                </a:solidFill>
                <a:latin typeface="Arial" pitchFamily="34" charset="0"/>
                <a:ea typeface="Arial" pitchFamily="34" charset="-122"/>
                <a:cs typeface="Arial" pitchFamily="34" charset="-120"/>
              </a:rPr>
              <a:t>Justificación responsable</a:t>
            </a:r>
            <a:endParaRPr lang="en-US" sz="1700" dirty="0"/>
          </a:p>
        </p:txBody>
      </p:sp>
      <p:sp>
        <p:nvSpPr>
          <p:cNvPr id="9" name="Text 6"/>
          <p:cNvSpPr txBox="1"/>
          <p:nvPr/>
        </p:nvSpPr>
        <p:spPr>
          <a:xfrm>
            <a:off x="822960" y="2788920"/>
            <a:ext cx="3017520" cy="1325880"/>
          </a:xfrm>
          <a:prstGeom prst="rect">
            <a:avLst/>
          </a:prstGeom>
          <a:noFill/>
          <a:ln/>
        </p:spPr>
        <p:txBody>
          <a:bodyPr wrap="square" lIns="0" tIns="0" rIns="0" bIns="0" rtlCol="0" anchor="t"/>
          <a:lstStyle/>
          <a:p>
            <a:pPr marL="0" indent="0">
              <a:buNone/>
            </a:pPr>
            <a:r>
              <a:rPr lang="en-US" sz="1600" b="1" dirty="0">
                <a:solidFill>
                  <a:srgbClr val="5B6B7F"/>
                </a:solidFill>
                <a:latin typeface="Calibri" pitchFamily="34" charset="0"/>
                <a:ea typeface="Calibri" pitchFamily="34" charset="-122"/>
                <a:cs typeface="Calibri" pitchFamily="34" charset="-120"/>
              </a:rPr>
              <a:t>Cómo funciona</a:t>
            </a:r>
            <a:endParaRPr lang="en-US" dirty="0"/>
          </a:p>
          <a:p>
            <a:pPr marL="0" indent="0">
              <a:buNone/>
            </a:pPr>
            <a:r>
              <a:rPr lang="en-US" dirty="0">
                <a:solidFill>
                  <a:srgbClr val="1F2A37"/>
                </a:solidFill>
                <a:latin typeface="Calibri" pitchFamily="34" charset="0"/>
                <a:ea typeface="Calibri" pitchFamily="34" charset="-122"/>
                <a:cs typeface="Calibri" pitchFamily="34" charset="-120"/>
              </a:rPr>
              <a:t>Al indicar antibiótico en un diagnóstico de un </a:t>
            </a:r>
            <a:r>
              <a:rPr lang="en-US" dirty="0" err="1">
                <a:solidFill>
                  <a:srgbClr val="1F2A37"/>
                </a:solidFill>
                <a:latin typeface="Calibri" pitchFamily="34" charset="0"/>
                <a:ea typeface="Calibri" pitchFamily="34" charset="-122"/>
                <a:cs typeface="Calibri" pitchFamily="34" charset="-120"/>
              </a:rPr>
              <a:t>diagnóstico</a:t>
            </a:r>
            <a:r>
              <a:rPr lang="en-US" dirty="0">
                <a:solidFill>
                  <a:srgbClr val="1F2A37"/>
                </a:solidFill>
                <a:latin typeface="Calibri" pitchFamily="34" charset="0"/>
                <a:ea typeface="Calibri" pitchFamily="34" charset="-122"/>
                <a:cs typeface="Calibri" pitchFamily="34" charset="-120"/>
              </a:rPr>
              <a:t> viral, el expediente pide una justificación en texto libre que queda visible.</a:t>
            </a:r>
            <a:endParaRPr lang="en-US" dirty="0"/>
          </a:p>
        </p:txBody>
      </p:sp>
      <p:sp>
        <p:nvSpPr>
          <p:cNvPr id="10" name="Text 7"/>
          <p:cNvSpPr txBox="1"/>
          <p:nvPr/>
        </p:nvSpPr>
        <p:spPr>
          <a:xfrm>
            <a:off x="822960" y="4617720"/>
            <a:ext cx="3017520" cy="1005840"/>
          </a:xfrm>
          <a:prstGeom prst="rect">
            <a:avLst/>
          </a:prstGeom>
          <a:noFill/>
          <a:ln/>
        </p:spPr>
        <p:txBody>
          <a:bodyPr wrap="square" lIns="0" tIns="0" rIns="0" bIns="0" rtlCol="0" anchor="t"/>
          <a:lstStyle/>
          <a:p>
            <a:pPr marL="0" indent="0">
              <a:buNone/>
            </a:pPr>
            <a:r>
              <a:rPr lang="en-US" sz="1600" b="1" dirty="0">
                <a:solidFill>
                  <a:srgbClr val="5B6B7F"/>
                </a:solidFill>
                <a:latin typeface="Calibri" pitchFamily="34" charset="0"/>
                <a:ea typeface="Calibri" pitchFamily="34" charset="-122"/>
                <a:cs typeface="Calibri" pitchFamily="34" charset="-120"/>
              </a:rPr>
              <a:t>Por qué funciona</a:t>
            </a:r>
            <a:endParaRPr lang="en-US" dirty="0"/>
          </a:p>
          <a:p>
            <a:pPr marL="0" indent="0">
              <a:buNone/>
            </a:pPr>
            <a:r>
              <a:rPr lang="en-US" dirty="0">
                <a:solidFill>
                  <a:srgbClr val="1F2A37"/>
                </a:solidFill>
                <a:latin typeface="Calibri" pitchFamily="34" charset="0"/>
                <a:ea typeface="Calibri" pitchFamily="34" charset="-122"/>
                <a:cs typeface="Calibri" pitchFamily="34" charset="-120"/>
              </a:rPr>
              <a:t>Responsabilidad social sin prohibir ni quitar autonomía.</a:t>
            </a:r>
            <a:endParaRPr lang="en-US" dirty="0"/>
          </a:p>
        </p:txBody>
      </p:sp>
      <p:sp>
        <p:nvSpPr>
          <p:cNvPr id="13" name="Shape 10"/>
          <p:cNvSpPr/>
          <p:nvPr/>
        </p:nvSpPr>
        <p:spPr>
          <a:xfrm>
            <a:off x="4315968" y="1645920"/>
            <a:ext cx="3557016" cy="4434840"/>
          </a:xfrm>
          <a:prstGeom prst="roundRect">
            <a:avLst>
              <a:gd name="adj" fmla="val 2571"/>
            </a:avLst>
          </a:prstGeom>
          <a:solidFill>
            <a:srgbClr val="F3F6FA"/>
          </a:solidFill>
          <a:ln/>
        </p:spPr>
      </p:sp>
      <p:sp>
        <p:nvSpPr>
          <p:cNvPr id="14" name="Shape 11"/>
          <p:cNvSpPr/>
          <p:nvPr/>
        </p:nvSpPr>
        <p:spPr>
          <a:xfrm>
            <a:off x="4590288" y="1874520"/>
            <a:ext cx="731520" cy="731520"/>
          </a:xfrm>
          <a:prstGeom prst="ellipse">
            <a:avLst/>
          </a:prstGeom>
          <a:solidFill>
            <a:srgbClr val="FFFFFF"/>
          </a:solidFill>
          <a:ln/>
        </p:spPr>
      </p:sp>
      <p:pic>
        <p:nvPicPr>
          <p:cNvPr id="15" name="Image 1" descr="preencoded.png"/>
          <p:cNvPicPr>
            <a:picLocks noChangeAspect="1"/>
          </p:cNvPicPr>
          <p:nvPr/>
        </p:nvPicPr>
        <p:blipFill>
          <a:blip r:embed="rId5"/>
          <a:stretch>
            <a:fillRect/>
          </a:stretch>
        </p:blipFill>
        <p:spPr>
          <a:xfrm>
            <a:off x="4773168" y="2057400"/>
            <a:ext cx="365760" cy="365760"/>
          </a:xfrm>
          <a:prstGeom prst="rect">
            <a:avLst/>
          </a:prstGeom>
        </p:spPr>
      </p:pic>
      <p:sp>
        <p:nvSpPr>
          <p:cNvPr id="16" name="Text 12"/>
          <p:cNvSpPr txBox="1"/>
          <p:nvPr/>
        </p:nvSpPr>
        <p:spPr>
          <a:xfrm>
            <a:off x="5458968" y="1874520"/>
            <a:ext cx="2286000" cy="731520"/>
          </a:xfrm>
          <a:prstGeom prst="rect">
            <a:avLst/>
          </a:prstGeom>
          <a:noFill/>
          <a:ln/>
        </p:spPr>
        <p:txBody>
          <a:bodyPr wrap="square" lIns="0" tIns="0" rIns="0" bIns="0" rtlCol="0" anchor="ctr"/>
          <a:lstStyle/>
          <a:p>
            <a:pPr marL="0" indent="0">
              <a:buNone/>
            </a:pPr>
            <a:r>
              <a:rPr lang="en-US" sz="1700" b="1" dirty="0">
                <a:solidFill>
                  <a:srgbClr val="13294B"/>
                </a:solidFill>
                <a:latin typeface="Arial" pitchFamily="34" charset="0"/>
                <a:ea typeface="Arial" pitchFamily="34" charset="-122"/>
                <a:cs typeface="Arial" pitchFamily="34" charset="-120"/>
              </a:rPr>
              <a:t>Comparación entre pares</a:t>
            </a:r>
            <a:endParaRPr lang="en-US" sz="1700" dirty="0"/>
          </a:p>
        </p:txBody>
      </p:sp>
      <p:sp>
        <p:nvSpPr>
          <p:cNvPr id="17" name="Text 13"/>
          <p:cNvSpPr txBox="1"/>
          <p:nvPr/>
        </p:nvSpPr>
        <p:spPr>
          <a:xfrm>
            <a:off x="4590288" y="2788920"/>
            <a:ext cx="3017520" cy="1325880"/>
          </a:xfrm>
          <a:prstGeom prst="rect">
            <a:avLst/>
          </a:prstGeom>
          <a:noFill/>
          <a:ln/>
        </p:spPr>
        <p:txBody>
          <a:bodyPr wrap="square" lIns="0" tIns="0" rIns="0" bIns="0" rtlCol="0" anchor="t"/>
          <a:lstStyle/>
          <a:p>
            <a:pPr marL="0" indent="0">
              <a:buNone/>
            </a:pPr>
            <a:r>
              <a:rPr lang="en-US" sz="1600" b="1" dirty="0">
                <a:solidFill>
                  <a:srgbClr val="5B6B7F"/>
                </a:solidFill>
                <a:latin typeface="Calibri" pitchFamily="34" charset="0"/>
                <a:ea typeface="Calibri" pitchFamily="34" charset="-122"/>
                <a:cs typeface="Calibri" pitchFamily="34" charset="-120"/>
              </a:rPr>
              <a:t>Cómo funciona</a:t>
            </a:r>
            <a:endParaRPr lang="en-US" dirty="0"/>
          </a:p>
          <a:p>
            <a:pPr marL="0" indent="0">
              <a:buNone/>
            </a:pPr>
            <a:r>
              <a:rPr lang="en-US" dirty="0">
                <a:solidFill>
                  <a:srgbClr val="1F2A37"/>
                </a:solidFill>
                <a:latin typeface="Calibri" pitchFamily="34" charset="0"/>
                <a:ea typeface="Calibri" pitchFamily="34" charset="-122"/>
                <a:cs typeface="Calibri" pitchFamily="34" charset="-120"/>
              </a:rPr>
              <a:t>Reporte periódico de tu tasa de recetas inapropiadas frente a la de los mejores prescriptores de tu red.</a:t>
            </a:r>
            <a:endParaRPr lang="en-US" dirty="0"/>
          </a:p>
        </p:txBody>
      </p:sp>
      <p:sp>
        <p:nvSpPr>
          <p:cNvPr id="18" name="Text 14"/>
          <p:cNvSpPr txBox="1"/>
          <p:nvPr/>
        </p:nvSpPr>
        <p:spPr>
          <a:xfrm>
            <a:off x="4590288" y="4617720"/>
            <a:ext cx="3017520" cy="1005840"/>
          </a:xfrm>
          <a:prstGeom prst="rect">
            <a:avLst/>
          </a:prstGeom>
          <a:noFill/>
          <a:ln/>
        </p:spPr>
        <p:txBody>
          <a:bodyPr wrap="square" lIns="0" tIns="0" rIns="0" bIns="0" rtlCol="0" anchor="t"/>
          <a:lstStyle/>
          <a:p>
            <a:pPr marL="0" indent="0">
              <a:buNone/>
            </a:pPr>
            <a:r>
              <a:rPr lang="en-US" sz="1600" b="1" dirty="0">
                <a:solidFill>
                  <a:srgbClr val="5B6B7F"/>
                </a:solidFill>
                <a:latin typeface="Calibri" pitchFamily="34" charset="0"/>
                <a:ea typeface="Calibri" pitchFamily="34" charset="-122"/>
                <a:cs typeface="Calibri" pitchFamily="34" charset="-120"/>
              </a:rPr>
              <a:t>Por qué funciona</a:t>
            </a:r>
            <a:endParaRPr lang="en-US" dirty="0"/>
          </a:p>
          <a:p>
            <a:pPr marL="0" indent="0">
              <a:buNone/>
            </a:pPr>
            <a:r>
              <a:rPr lang="en-US" dirty="0">
                <a:solidFill>
                  <a:srgbClr val="1F2A37"/>
                </a:solidFill>
                <a:latin typeface="Calibri" pitchFamily="34" charset="0"/>
                <a:ea typeface="Calibri" pitchFamily="34" charset="-122"/>
                <a:cs typeface="Calibri" pitchFamily="34" charset="-120"/>
              </a:rPr>
              <a:t>Norma social: nadie quiere ser el «peor prescriptor».</a:t>
            </a:r>
            <a:endParaRPr lang="en-US" dirty="0"/>
          </a:p>
        </p:txBody>
      </p:sp>
      <p:sp>
        <p:nvSpPr>
          <p:cNvPr id="21" name="Shape 17"/>
          <p:cNvSpPr/>
          <p:nvPr/>
        </p:nvSpPr>
        <p:spPr>
          <a:xfrm>
            <a:off x="8083296" y="1645920"/>
            <a:ext cx="3557016" cy="4434840"/>
          </a:xfrm>
          <a:prstGeom prst="roundRect">
            <a:avLst>
              <a:gd name="adj" fmla="val 2571"/>
            </a:avLst>
          </a:prstGeom>
          <a:solidFill>
            <a:srgbClr val="F3F6FA"/>
          </a:solidFill>
          <a:ln/>
        </p:spPr>
      </p:sp>
      <p:sp>
        <p:nvSpPr>
          <p:cNvPr id="22" name="Shape 18"/>
          <p:cNvSpPr/>
          <p:nvPr/>
        </p:nvSpPr>
        <p:spPr>
          <a:xfrm>
            <a:off x="8357616" y="1874520"/>
            <a:ext cx="731520" cy="731520"/>
          </a:xfrm>
          <a:prstGeom prst="ellipse">
            <a:avLst/>
          </a:prstGeom>
          <a:solidFill>
            <a:srgbClr val="FFFFFF"/>
          </a:solidFill>
          <a:ln/>
        </p:spPr>
      </p:sp>
      <p:pic>
        <p:nvPicPr>
          <p:cNvPr id="23" name="Image 2" descr="preencoded.png"/>
          <p:cNvPicPr>
            <a:picLocks noChangeAspect="1"/>
          </p:cNvPicPr>
          <p:nvPr/>
        </p:nvPicPr>
        <p:blipFill>
          <a:blip r:embed="rId6"/>
          <a:stretch>
            <a:fillRect/>
          </a:stretch>
        </p:blipFill>
        <p:spPr>
          <a:xfrm>
            <a:off x="8540496" y="2057400"/>
            <a:ext cx="365760" cy="365760"/>
          </a:xfrm>
          <a:prstGeom prst="rect">
            <a:avLst/>
          </a:prstGeom>
        </p:spPr>
      </p:pic>
      <p:sp>
        <p:nvSpPr>
          <p:cNvPr id="24" name="Text 19"/>
          <p:cNvSpPr txBox="1"/>
          <p:nvPr/>
        </p:nvSpPr>
        <p:spPr>
          <a:xfrm>
            <a:off x="9226296" y="1874520"/>
            <a:ext cx="2286000" cy="731520"/>
          </a:xfrm>
          <a:prstGeom prst="rect">
            <a:avLst/>
          </a:prstGeom>
          <a:noFill/>
          <a:ln/>
        </p:spPr>
        <p:txBody>
          <a:bodyPr wrap="square" lIns="0" tIns="0" rIns="0" bIns="0" rtlCol="0" anchor="ctr"/>
          <a:lstStyle/>
          <a:p>
            <a:pPr marL="0" indent="0">
              <a:buNone/>
            </a:pPr>
            <a:r>
              <a:rPr lang="en-US" sz="1700" b="1" dirty="0">
                <a:solidFill>
                  <a:srgbClr val="13294B"/>
                </a:solidFill>
                <a:latin typeface="Arial" pitchFamily="34" charset="0"/>
                <a:ea typeface="Arial" pitchFamily="34" charset="-122"/>
                <a:cs typeface="Arial" pitchFamily="34" charset="-120"/>
              </a:rPr>
              <a:t>Alternativas sugeridas</a:t>
            </a:r>
            <a:endParaRPr lang="en-US" sz="1700" dirty="0"/>
          </a:p>
        </p:txBody>
      </p:sp>
      <p:sp>
        <p:nvSpPr>
          <p:cNvPr id="25" name="Text 20"/>
          <p:cNvSpPr txBox="1"/>
          <p:nvPr/>
        </p:nvSpPr>
        <p:spPr>
          <a:xfrm>
            <a:off x="8357616" y="2788920"/>
            <a:ext cx="3017520" cy="1325880"/>
          </a:xfrm>
          <a:prstGeom prst="rect">
            <a:avLst/>
          </a:prstGeom>
          <a:noFill/>
          <a:ln/>
        </p:spPr>
        <p:txBody>
          <a:bodyPr wrap="square" lIns="0" tIns="0" rIns="0" bIns="0" rtlCol="0" anchor="t"/>
          <a:lstStyle/>
          <a:p>
            <a:pPr marL="0" indent="0">
              <a:buNone/>
            </a:pPr>
            <a:r>
              <a:rPr lang="en-US" sz="1600" b="1" dirty="0">
                <a:solidFill>
                  <a:srgbClr val="5B6B7F"/>
                </a:solidFill>
                <a:latin typeface="Calibri" pitchFamily="34" charset="0"/>
                <a:ea typeface="Calibri" pitchFamily="34" charset="-122"/>
                <a:cs typeface="Calibri" pitchFamily="34" charset="-120"/>
              </a:rPr>
              <a:t>Cómo funciona</a:t>
            </a:r>
            <a:endParaRPr lang="en-US" dirty="0"/>
          </a:p>
          <a:p>
            <a:pPr marL="0" indent="0">
              <a:buNone/>
            </a:pPr>
            <a:r>
              <a:rPr lang="en-US" dirty="0">
                <a:solidFill>
                  <a:srgbClr val="1F2A37"/>
                </a:solidFill>
                <a:latin typeface="Calibri" pitchFamily="34" charset="0"/>
                <a:ea typeface="Calibri" pitchFamily="34" charset="-122"/>
                <a:cs typeface="Calibri" pitchFamily="34" charset="-120"/>
              </a:rPr>
              <a:t>El expediente ofrece órdenes preconfiguradas de manejo sintomático al diagnosticar una IRA.</a:t>
            </a:r>
            <a:endParaRPr lang="en-US" dirty="0"/>
          </a:p>
        </p:txBody>
      </p:sp>
      <p:sp>
        <p:nvSpPr>
          <p:cNvPr id="26" name="Text 21"/>
          <p:cNvSpPr txBox="1"/>
          <p:nvPr/>
        </p:nvSpPr>
        <p:spPr>
          <a:xfrm>
            <a:off x="8351520" y="4594860"/>
            <a:ext cx="3017520" cy="1005840"/>
          </a:xfrm>
          <a:prstGeom prst="rect">
            <a:avLst/>
          </a:prstGeom>
          <a:noFill/>
          <a:ln/>
        </p:spPr>
        <p:txBody>
          <a:bodyPr wrap="square" lIns="0" tIns="0" rIns="0" bIns="0" rtlCol="0" anchor="t"/>
          <a:lstStyle/>
          <a:p>
            <a:pPr marL="0" indent="0">
              <a:buNone/>
            </a:pPr>
            <a:r>
              <a:rPr lang="en-US" sz="1600" b="1" dirty="0">
                <a:solidFill>
                  <a:srgbClr val="5B6B7F"/>
                </a:solidFill>
                <a:latin typeface="Calibri" pitchFamily="34" charset="0"/>
                <a:ea typeface="Calibri" pitchFamily="34" charset="-122"/>
                <a:cs typeface="Calibri" pitchFamily="34" charset="-120"/>
              </a:rPr>
              <a:t>Por qué funciona</a:t>
            </a:r>
            <a:endParaRPr lang="en-US" dirty="0"/>
          </a:p>
          <a:p>
            <a:pPr marL="0" indent="0">
              <a:buNone/>
            </a:pPr>
            <a:r>
              <a:rPr lang="en-US" dirty="0">
                <a:solidFill>
                  <a:srgbClr val="1F2A37"/>
                </a:solidFill>
                <a:latin typeface="Calibri" pitchFamily="34" charset="0"/>
                <a:ea typeface="Calibri" pitchFamily="34" charset="-122"/>
                <a:cs typeface="Calibri" pitchFamily="34" charset="-120"/>
              </a:rPr>
              <a:t>Facilita la opción correcta, pero sola no alcanzó significancia.</a:t>
            </a:r>
            <a:endParaRPr lang="en-US" dirty="0"/>
          </a:p>
        </p:txBody>
      </p:sp>
      <p:sp>
        <p:nvSpPr>
          <p:cNvPr id="29"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La evidencia: los «</a:t>
            </a:r>
            <a:r>
              <a:rPr lang="en-US" sz="3000" b="1" dirty="0" err="1">
                <a:solidFill>
                  <a:srgbClr val="13294B"/>
                </a:solidFill>
                <a:latin typeface="Arial" pitchFamily="34" charset="0"/>
                <a:ea typeface="Arial" pitchFamily="34" charset="-122"/>
                <a:cs typeface="Arial" pitchFamily="34" charset="-120"/>
              </a:rPr>
              <a:t>empujones</a:t>
            </a:r>
            <a:r>
              <a:rPr lang="en-US" sz="3000" b="1" dirty="0">
                <a:solidFill>
                  <a:srgbClr val="13294B"/>
                </a:solidFill>
                <a:latin typeface="Arial" pitchFamily="34" charset="0"/>
                <a:ea typeface="Arial" pitchFamily="34" charset="-122"/>
                <a:cs typeface="Arial" pitchFamily="34" charset="-120"/>
              </a:rPr>
              <a:t>» sí cambian la prescripción</a:t>
            </a:r>
            <a:endParaRPr lang="en-US" sz="3000" dirty="0"/>
          </a:p>
        </p:txBody>
      </p:sp>
      <p:sp>
        <p:nvSpPr>
          <p:cNvPr id="4" name="Text 2"/>
          <p:cNvSpPr txBox="1"/>
          <p:nvPr/>
        </p:nvSpPr>
        <p:spPr>
          <a:xfrm>
            <a:off x="548640" y="1060704"/>
            <a:ext cx="11091672" cy="411480"/>
          </a:xfrm>
          <a:prstGeom prst="rect">
            <a:avLst/>
          </a:prstGeom>
          <a:noFill/>
          <a:ln/>
        </p:spPr>
        <p:txBody>
          <a:bodyPr wrap="square" lIns="0" tIns="0" rIns="0" bIns="0" rtlCol="0" anchor="t"/>
          <a:lstStyle/>
          <a:p>
            <a:pPr marL="0" indent="0">
              <a:buNone/>
            </a:pPr>
            <a:r>
              <a:rPr lang="en-US" sz="1600" dirty="0">
                <a:solidFill>
                  <a:srgbClr val="5B6B7F"/>
                </a:solidFill>
                <a:latin typeface="Calibri" pitchFamily="34" charset="0"/>
                <a:ea typeface="Calibri" pitchFamily="34" charset="-122"/>
                <a:cs typeface="Calibri" pitchFamily="34" charset="-120"/>
              </a:rPr>
              <a:t>Ensayo aleatorizado por conglomerados · 47 consultorios · 248 clínicos · 18 meses (Meeker, JAMA 2016)</a:t>
            </a:r>
            <a:endParaRPr lang="en-US" sz="1600" dirty="0"/>
          </a:p>
        </p:txBody>
      </p:sp>
      <p:graphicFrame>
        <p:nvGraphicFramePr>
          <p:cNvPr id="5" name="Chart 0"/>
          <p:cNvGraphicFramePr/>
          <p:nvPr>
            <p:extLst>
              <p:ext uri="{D42A27DB-BD31-4B8C-83A1-F6EECF244321}">
                <p14:modId xmlns:p14="http://schemas.microsoft.com/office/powerpoint/2010/main" val="2533514173"/>
              </p:ext>
            </p:extLst>
          </p:nvPr>
        </p:nvGraphicFramePr>
        <p:xfrm>
          <a:off x="2214880" y="1522984"/>
          <a:ext cx="7305040" cy="4818888"/>
        </p:xfrm>
        <a:graphic>
          <a:graphicData uri="http://schemas.openxmlformats.org/drawingml/2006/chart">
            <c:chart xmlns:c="http://schemas.openxmlformats.org/drawingml/2006/chart" xmlns:r="http://schemas.openxmlformats.org/officeDocument/2006/relationships" r:id="rId4"/>
          </a:graphicData>
        </a:graphic>
      </p:graphicFrame>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8FA3BF"/>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FFFFFF"/>
                </a:solidFill>
                <a:latin typeface="Arial" pitchFamily="34" charset="0"/>
                <a:ea typeface="Arial" pitchFamily="34" charset="-122"/>
                <a:cs typeface="Arial" pitchFamily="34" charset="-120"/>
              </a:rPr>
              <a:t>Acción 5 · Herramientas contra la incertidumbre</a:t>
            </a:r>
            <a:endParaRPr lang="en-US" sz="3000" dirty="0"/>
          </a:p>
        </p:txBody>
      </p:sp>
      <p:sp>
        <p:nvSpPr>
          <p:cNvPr id="4" name="Text 2"/>
          <p:cNvSpPr txBox="1"/>
          <p:nvPr/>
        </p:nvSpPr>
        <p:spPr>
          <a:xfrm>
            <a:off x="548640" y="1060704"/>
            <a:ext cx="11091672" cy="411480"/>
          </a:xfrm>
          <a:prstGeom prst="rect">
            <a:avLst/>
          </a:prstGeom>
          <a:noFill/>
          <a:ln/>
        </p:spPr>
        <p:txBody>
          <a:bodyPr wrap="square" lIns="0" tIns="0" rIns="0" bIns="0" rtlCol="0" anchor="t"/>
          <a:lstStyle/>
          <a:p>
            <a:pPr marL="0" indent="0">
              <a:buNone/>
            </a:pPr>
            <a:r>
              <a:rPr lang="en-US" sz="1600" dirty="0">
                <a:solidFill>
                  <a:srgbClr val="CADCFC"/>
                </a:solidFill>
                <a:latin typeface="Calibri" pitchFamily="34" charset="0"/>
                <a:ea typeface="Calibri" pitchFamily="34" charset="-122"/>
                <a:cs typeface="Calibri" pitchFamily="34" charset="-120"/>
              </a:rPr>
              <a:t>Convertir el «miedo a lo desconocido» en datos y en una red de seguridad</a:t>
            </a:r>
            <a:endParaRPr lang="en-US" sz="1600" dirty="0"/>
          </a:p>
        </p:txBody>
      </p:sp>
      <p:sp>
        <p:nvSpPr>
          <p:cNvPr id="5" name="Shape 3"/>
          <p:cNvSpPr/>
          <p:nvPr/>
        </p:nvSpPr>
        <p:spPr>
          <a:xfrm>
            <a:off x="1818133" y="1764792"/>
            <a:ext cx="2642616" cy="3246120"/>
          </a:xfrm>
          <a:prstGeom prst="roundRect">
            <a:avLst>
              <a:gd name="adj" fmla="val 3460"/>
            </a:avLst>
          </a:prstGeom>
          <a:solidFill>
            <a:srgbClr val="1C3A63"/>
          </a:solidFill>
          <a:ln/>
        </p:spPr>
      </p:sp>
      <p:sp>
        <p:nvSpPr>
          <p:cNvPr id="6" name="Shape 4"/>
          <p:cNvSpPr/>
          <p:nvPr/>
        </p:nvSpPr>
        <p:spPr>
          <a:xfrm>
            <a:off x="2092453" y="1993392"/>
            <a:ext cx="777240" cy="777240"/>
          </a:xfrm>
          <a:prstGeom prst="ellipse">
            <a:avLst/>
          </a:prstGeom>
          <a:solidFill>
            <a:srgbClr val="F5A623"/>
          </a:solidFill>
          <a:ln/>
        </p:spPr>
      </p:sp>
      <p:pic>
        <p:nvPicPr>
          <p:cNvPr id="7" name="Image 0" descr="preencoded.png"/>
          <p:cNvPicPr>
            <a:picLocks noChangeAspect="1"/>
          </p:cNvPicPr>
          <p:nvPr/>
        </p:nvPicPr>
        <p:blipFill>
          <a:blip r:embed="rId4"/>
          <a:stretch>
            <a:fillRect/>
          </a:stretch>
        </p:blipFill>
        <p:spPr>
          <a:xfrm>
            <a:off x="2286763" y="2187702"/>
            <a:ext cx="388620" cy="388620"/>
          </a:xfrm>
          <a:prstGeom prst="rect">
            <a:avLst/>
          </a:prstGeom>
        </p:spPr>
      </p:pic>
      <p:sp>
        <p:nvSpPr>
          <p:cNvPr id="8" name="Text 5"/>
          <p:cNvSpPr txBox="1"/>
          <p:nvPr/>
        </p:nvSpPr>
        <p:spPr>
          <a:xfrm>
            <a:off x="2092453" y="2907792"/>
            <a:ext cx="2148840" cy="731520"/>
          </a:xfrm>
          <a:prstGeom prst="rect">
            <a:avLst/>
          </a:prstGeom>
          <a:noFill/>
          <a:ln/>
        </p:spPr>
        <p:txBody>
          <a:bodyPr wrap="square" lIns="0" tIns="0" rIns="0" bIns="0" rtlCol="0" anchor="t"/>
          <a:lstStyle/>
          <a:p>
            <a:pPr marL="0" indent="0">
              <a:buNone/>
            </a:pPr>
            <a:r>
              <a:rPr lang="en-US" sz="1700" b="1" dirty="0" err="1">
                <a:solidFill>
                  <a:srgbClr val="FFFFFF"/>
                </a:solidFill>
                <a:latin typeface="Arial" pitchFamily="34" charset="0"/>
                <a:ea typeface="Arial" pitchFamily="34" charset="-122"/>
                <a:cs typeface="Arial" pitchFamily="34" charset="-120"/>
              </a:rPr>
              <a:t>Pruebas</a:t>
            </a:r>
            <a:r>
              <a:rPr lang="en-US" sz="1700" b="1" dirty="0">
                <a:solidFill>
                  <a:srgbClr val="FFFFFF"/>
                </a:solidFill>
                <a:latin typeface="Arial" pitchFamily="34" charset="0"/>
                <a:ea typeface="Arial" pitchFamily="34" charset="-122"/>
                <a:cs typeface="Arial" pitchFamily="34" charset="-120"/>
              </a:rPr>
              <a:t> </a:t>
            </a:r>
            <a:r>
              <a:rPr lang="en-US" sz="1700" b="1" dirty="0" err="1">
                <a:solidFill>
                  <a:srgbClr val="FFFFFF"/>
                </a:solidFill>
                <a:latin typeface="Arial" pitchFamily="34" charset="0"/>
                <a:ea typeface="Arial" pitchFamily="34" charset="-122"/>
                <a:cs typeface="Arial" pitchFamily="34" charset="-120"/>
              </a:rPr>
              <a:t>rápidas</a:t>
            </a:r>
            <a:endParaRPr lang="en-US" sz="1700" dirty="0"/>
          </a:p>
        </p:txBody>
      </p:sp>
      <p:sp>
        <p:nvSpPr>
          <p:cNvPr id="9" name="Text 6"/>
          <p:cNvSpPr txBox="1"/>
          <p:nvPr/>
        </p:nvSpPr>
        <p:spPr>
          <a:xfrm>
            <a:off x="2092453" y="3685032"/>
            <a:ext cx="2148840" cy="1234440"/>
          </a:xfrm>
          <a:prstGeom prst="rect">
            <a:avLst/>
          </a:prstGeom>
          <a:noFill/>
          <a:ln/>
        </p:spPr>
        <p:txBody>
          <a:bodyPr wrap="square" lIns="0" tIns="0" rIns="0" bIns="0" rtlCol="0" anchor="t"/>
          <a:lstStyle/>
          <a:p>
            <a:pPr marL="0" indent="0">
              <a:buNone/>
            </a:pPr>
            <a:r>
              <a:rPr lang="en-US" sz="1450" dirty="0">
                <a:solidFill>
                  <a:srgbClr val="CADCFC"/>
                </a:solidFill>
                <a:latin typeface="Calibri" pitchFamily="34" charset="0"/>
                <a:ea typeface="Calibri" pitchFamily="34" charset="-122"/>
                <a:cs typeface="Calibri" pitchFamily="34" charset="-120"/>
              </a:rPr>
              <a:t>Confirmar antes de </a:t>
            </a:r>
            <a:r>
              <a:rPr lang="en-US" sz="1450" dirty="0" err="1">
                <a:solidFill>
                  <a:srgbClr val="CADCFC"/>
                </a:solidFill>
                <a:latin typeface="Calibri" pitchFamily="34" charset="0"/>
                <a:ea typeface="Calibri" pitchFamily="34" charset="-122"/>
                <a:cs typeface="Calibri" pitchFamily="34" charset="-120"/>
              </a:rPr>
              <a:t>tratar</a:t>
            </a:r>
            <a:r>
              <a:rPr lang="en-US" sz="1450" dirty="0">
                <a:solidFill>
                  <a:srgbClr val="CADCFC"/>
                </a:solidFill>
                <a:latin typeface="Calibri" pitchFamily="34" charset="0"/>
                <a:ea typeface="Calibri" pitchFamily="34" charset="-122"/>
                <a:cs typeface="Calibri" pitchFamily="34" charset="-120"/>
              </a:rPr>
              <a:t>; evita </a:t>
            </a:r>
            <a:r>
              <a:rPr lang="en-US" sz="1450" dirty="0" err="1">
                <a:solidFill>
                  <a:srgbClr val="CADCFC"/>
                </a:solidFill>
                <a:latin typeface="Calibri" pitchFamily="34" charset="0"/>
                <a:ea typeface="Calibri" pitchFamily="34" charset="-122"/>
                <a:cs typeface="Calibri" pitchFamily="34" charset="-120"/>
              </a:rPr>
              <a:t>tratar</a:t>
            </a:r>
            <a:r>
              <a:rPr lang="en-US" sz="1450" dirty="0">
                <a:solidFill>
                  <a:srgbClr val="CADCFC"/>
                </a:solidFill>
                <a:latin typeface="Calibri" pitchFamily="34" charset="0"/>
                <a:ea typeface="Calibri" pitchFamily="34" charset="-122"/>
                <a:cs typeface="Calibri" pitchFamily="34" charset="-120"/>
              </a:rPr>
              <a:t> </a:t>
            </a:r>
            <a:r>
              <a:rPr lang="en-US" sz="1450" dirty="0" err="1">
                <a:solidFill>
                  <a:srgbClr val="CADCFC"/>
                </a:solidFill>
                <a:latin typeface="Calibri" pitchFamily="34" charset="0"/>
                <a:ea typeface="Calibri" pitchFamily="34" charset="-122"/>
                <a:cs typeface="Calibri" pitchFamily="34" charset="-120"/>
              </a:rPr>
              <a:t>etiologías</a:t>
            </a:r>
            <a:r>
              <a:rPr lang="en-US" sz="1450" dirty="0">
                <a:solidFill>
                  <a:srgbClr val="CADCFC"/>
                </a:solidFill>
                <a:latin typeface="Calibri" pitchFamily="34" charset="0"/>
                <a:ea typeface="Calibri" pitchFamily="34" charset="-122"/>
                <a:cs typeface="Calibri" pitchFamily="34" charset="-120"/>
              </a:rPr>
              <a:t> virales.</a:t>
            </a:r>
            <a:endParaRPr lang="en-US" sz="1450" dirty="0"/>
          </a:p>
        </p:txBody>
      </p:sp>
      <p:pic>
        <p:nvPicPr>
          <p:cNvPr id="12" name="Image 1" descr="preencoded.png"/>
          <p:cNvPicPr>
            <a:picLocks noChangeAspect="1"/>
          </p:cNvPicPr>
          <p:nvPr/>
        </p:nvPicPr>
        <p:blipFill>
          <a:blip r:embed="rId5"/>
          <a:stretch>
            <a:fillRect/>
          </a:stretch>
        </p:blipFill>
        <p:spPr>
          <a:xfrm>
            <a:off x="3851910" y="2205990"/>
            <a:ext cx="388620" cy="388620"/>
          </a:xfrm>
          <a:prstGeom prst="rect">
            <a:avLst/>
          </a:prstGeom>
        </p:spPr>
      </p:pic>
      <p:sp>
        <p:nvSpPr>
          <p:cNvPr id="15" name="Shape 11"/>
          <p:cNvSpPr/>
          <p:nvPr/>
        </p:nvSpPr>
        <p:spPr>
          <a:xfrm>
            <a:off x="4626864" y="1764792"/>
            <a:ext cx="2642616" cy="3246120"/>
          </a:xfrm>
          <a:prstGeom prst="roundRect">
            <a:avLst>
              <a:gd name="adj" fmla="val 3460"/>
            </a:avLst>
          </a:prstGeom>
          <a:solidFill>
            <a:srgbClr val="1C3A63"/>
          </a:solidFill>
          <a:ln/>
        </p:spPr>
      </p:sp>
      <p:sp>
        <p:nvSpPr>
          <p:cNvPr id="16" name="Shape 12"/>
          <p:cNvSpPr/>
          <p:nvPr/>
        </p:nvSpPr>
        <p:spPr>
          <a:xfrm>
            <a:off x="4901184" y="1993392"/>
            <a:ext cx="777240" cy="777240"/>
          </a:xfrm>
          <a:prstGeom prst="ellipse">
            <a:avLst/>
          </a:prstGeom>
          <a:solidFill>
            <a:srgbClr val="F5A623"/>
          </a:solidFill>
          <a:ln/>
        </p:spPr>
      </p:sp>
      <p:pic>
        <p:nvPicPr>
          <p:cNvPr id="17" name="Image 2" descr="preencoded.png"/>
          <p:cNvPicPr>
            <a:picLocks noChangeAspect="1"/>
          </p:cNvPicPr>
          <p:nvPr/>
        </p:nvPicPr>
        <p:blipFill>
          <a:blip r:embed="rId6"/>
          <a:stretch>
            <a:fillRect/>
          </a:stretch>
        </p:blipFill>
        <p:spPr>
          <a:xfrm>
            <a:off x="5095494" y="2187702"/>
            <a:ext cx="388620" cy="388620"/>
          </a:xfrm>
          <a:prstGeom prst="rect">
            <a:avLst/>
          </a:prstGeom>
        </p:spPr>
      </p:pic>
      <p:sp>
        <p:nvSpPr>
          <p:cNvPr id="18" name="Text 13"/>
          <p:cNvSpPr txBox="1"/>
          <p:nvPr/>
        </p:nvSpPr>
        <p:spPr>
          <a:xfrm>
            <a:off x="4901184" y="2907792"/>
            <a:ext cx="2148840" cy="731520"/>
          </a:xfrm>
          <a:prstGeom prst="rect">
            <a:avLst/>
          </a:prstGeom>
          <a:noFill/>
          <a:ln/>
        </p:spPr>
        <p:txBody>
          <a:bodyPr wrap="square" lIns="0" tIns="0" rIns="0" bIns="0" rtlCol="0" anchor="t"/>
          <a:lstStyle/>
          <a:p>
            <a:pPr marL="0" indent="0">
              <a:buNone/>
            </a:pPr>
            <a:r>
              <a:rPr lang="en-US" sz="1700" b="1" dirty="0" err="1">
                <a:solidFill>
                  <a:srgbClr val="FFFFFF"/>
                </a:solidFill>
                <a:latin typeface="Arial" pitchFamily="34" charset="0"/>
                <a:ea typeface="Arial" pitchFamily="34" charset="-122"/>
                <a:cs typeface="Arial" pitchFamily="34" charset="-120"/>
              </a:rPr>
              <a:t>Seguimiento</a:t>
            </a:r>
            <a:endParaRPr lang="en-US" sz="1700" dirty="0"/>
          </a:p>
        </p:txBody>
      </p:sp>
      <p:sp>
        <p:nvSpPr>
          <p:cNvPr id="19" name="Text 14"/>
          <p:cNvSpPr txBox="1"/>
          <p:nvPr/>
        </p:nvSpPr>
        <p:spPr>
          <a:xfrm>
            <a:off x="4901184" y="3685032"/>
            <a:ext cx="2148840" cy="1234440"/>
          </a:xfrm>
          <a:prstGeom prst="rect">
            <a:avLst/>
          </a:prstGeom>
          <a:noFill/>
          <a:ln/>
        </p:spPr>
        <p:txBody>
          <a:bodyPr wrap="square" lIns="0" tIns="0" rIns="0" bIns="0" rtlCol="0" anchor="t"/>
          <a:lstStyle/>
          <a:p>
            <a:pPr marL="0" indent="0">
              <a:buNone/>
            </a:pPr>
            <a:r>
              <a:rPr lang="en-US" sz="1450" dirty="0">
                <a:solidFill>
                  <a:srgbClr val="CADCFC"/>
                </a:solidFill>
                <a:latin typeface="Calibri" pitchFamily="34" charset="0"/>
                <a:ea typeface="Calibri" pitchFamily="34" charset="-122"/>
                <a:cs typeface="Calibri" pitchFamily="34" charset="-120"/>
              </a:rPr>
              <a:t>Llamada o mensaje a las 48 h:  </a:t>
            </a:r>
            <a:r>
              <a:rPr lang="en-US" sz="1450" dirty="0" err="1">
                <a:solidFill>
                  <a:srgbClr val="CADCFC"/>
                </a:solidFill>
                <a:latin typeface="Calibri" pitchFamily="34" charset="0"/>
                <a:ea typeface="Calibri" pitchFamily="34" charset="-122"/>
                <a:cs typeface="Calibri" pitchFamily="34" charset="-120"/>
              </a:rPr>
              <a:t>revaloración</a:t>
            </a:r>
            <a:r>
              <a:rPr lang="en-US" sz="1450" dirty="0">
                <a:solidFill>
                  <a:srgbClr val="CADCFC"/>
                </a:solidFill>
                <a:latin typeface="Calibri" pitchFamily="34" charset="0"/>
                <a:ea typeface="Calibri" pitchFamily="34" charset="-122"/>
                <a:cs typeface="Calibri" pitchFamily="34" charset="-120"/>
              </a:rPr>
              <a:t> </a:t>
            </a:r>
            <a:r>
              <a:rPr lang="en-US" sz="1450" dirty="0" err="1">
                <a:solidFill>
                  <a:srgbClr val="CADCFC"/>
                </a:solidFill>
                <a:latin typeface="Calibri" pitchFamily="34" charset="0"/>
                <a:ea typeface="Calibri" pitchFamily="34" charset="-122"/>
                <a:cs typeface="Calibri" pitchFamily="34" charset="-120"/>
              </a:rPr>
              <a:t>si</a:t>
            </a:r>
            <a:r>
              <a:rPr lang="en-US" sz="1450" dirty="0">
                <a:solidFill>
                  <a:srgbClr val="CADCFC"/>
                </a:solidFill>
                <a:latin typeface="Calibri" pitchFamily="34" charset="0"/>
                <a:ea typeface="Calibri" pitchFamily="34" charset="-122"/>
                <a:cs typeface="Calibri" pitchFamily="34" charset="-120"/>
              </a:rPr>
              <a:t> no hay </a:t>
            </a:r>
            <a:r>
              <a:rPr lang="en-US" sz="1450" dirty="0" err="1">
                <a:solidFill>
                  <a:srgbClr val="CADCFC"/>
                </a:solidFill>
                <a:latin typeface="Calibri" pitchFamily="34" charset="0"/>
                <a:ea typeface="Calibri" pitchFamily="34" charset="-122"/>
                <a:cs typeface="Calibri" pitchFamily="34" charset="-120"/>
              </a:rPr>
              <a:t>mejoría</a:t>
            </a:r>
            <a:endParaRPr lang="en-US" sz="1450" dirty="0"/>
          </a:p>
        </p:txBody>
      </p:sp>
      <p:sp>
        <p:nvSpPr>
          <p:cNvPr id="20" name="Shape 15"/>
          <p:cNvSpPr/>
          <p:nvPr/>
        </p:nvSpPr>
        <p:spPr>
          <a:xfrm>
            <a:off x="7461504" y="1764792"/>
            <a:ext cx="2642616" cy="3246120"/>
          </a:xfrm>
          <a:prstGeom prst="roundRect">
            <a:avLst>
              <a:gd name="adj" fmla="val 3460"/>
            </a:avLst>
          </a:prstGeom>
          <a:solidFill>
            <a:srgbClr val="1C3A63"/>
          </a:solidFill>
          <a:ln/>
        </p:spPr>
      </p:sp>
      <p:sp>
        <p:nvSpPr>
          <p:cNvPr id="21" name="Shape 16"/>
          <p:cNvSpPr/>
          <p:nvPr/>
        </p:nvSpPr>
        <p:spPr>
          <a:xfrm>
            <a:off x="7735824" y="1993392"/>
            <a:ext cx="777240" cy="777240"/>
          </a:xfrm>
          <a:prstGeom prst="ellipse">
            <a:avLst/>
          </a:prstGeom>
          <a:solidFill>
            <a:srgbClr val="F5A623"/>
          </a:solidFill>
          <a:ln/>
        </p:spPr>
      </p:sp>
      <p:pic>
        <p:nvPicPr>
          <p:cNvPr id="22" name="Image 3" descr="preencoded.png"/>
          <p:cNvPicPr>
            <a:picLocks noChangeAspect="1"/>
          </p:cNvPicPr>
          <p:nvPr/>
        </p:nvPicPr>
        <p:blipFill>
          <a:blip r:embed="rId7"/>
          <a:stretch>
            <a:fillRect/>
          </a:stretch>
        </p:blipFill>
        <p:spPr>
          <a:xfrm>
            <a:off x="7930134" y="2187702"/>
            <a:ext cx="388620" cy="388620"/>
          </a:xfrm>
          <a:prstGeom prst="rect">
            <a:avLst/>
          </a:prstGeom>
        </p:spPr>
      </p:pic>
      <p:sp>
        <p:nvSpPr>
          <p:cNvPr id="23" name="Text 17"/>
          <p:cNvSpPr txBox="1"/>
          <p:nvPr/>
        </p:nvSpPr>
        <p:spPr>
          <a:xfrm>
            <a:off x="7735824" y="2907792"/>
            <a:ext cx="2148840" cy="731520"/>
          </a:xfrm>
          <a:prstGeom prst="rect">
            <a:avLst/>
          </a:prstGeom>
          <a:noFill/>
          <a:ln/>
        </p:spPr>
        <p:txBody>
          <a:bodyPr wrap="square" lIns="0" tIns="0" rIns="0" bIns="0" rtlCol="0" anchor="t"/>
          <a:lstStyle/>
          <a:p>
            <a:pPr marL="0" indent="0">
              <a:buNone/>
            </a:pPr>
            <a:r>
              <a:rPr lang="en-US" sz="1700" b="1" dirty="0">
                <a:solidFill>
                  <a:srgbClr val="FFFFFF"/>
                </a:solidFill>
                <a:latin typeface="Arial" pitchFamily="34" charset="0"/>
                <a:ea typeface="Arial" pitchFamily="34" charset="-122"/>
                <a:cs typeface="Arial" pitchFamily="34" charset="-120"/>
              </a:rPr>
              <a:t>Signos de alarma por escrito</a:t>
            </a:r>
            <a:endParaRPr lang="en-US" sz="1700" dirty="0"/>
          </a:p>
        </p:txBody>
      </p:sp>
      <p:sp>
        <p:nvSpPr>
          <p:cNvPr id="24" name="Text 18"/>
          <p:cNvSpPr txBox="1"/>
          <p:nvPr/>
        </p:nvSpPr>
        <p:spPr>
          <a:xfrm>
            <a:off x="7735824" y="3685032"/>
            <a:ext cx="2148840" cy="1234440"/>
          </a:xfrm>
          <a:prstGeom prst="rect">
            <a:avLst/>
          </a:prstGeom>
          <a:noFill/>
          <a:ln/>
        </p:spPr>
        <p:txBody>
          <a:bodyPr wrap="square" lIns="0" tIns="0" rIns="0" bIns="0" rtlCol="0" anchor="t"/>
          <a:lstStyle/>
          <a:p>
            <a:pPr marL="0" indent="0">
              <a:buNone/>
            </a:pPr>
            <a:r>
              <a:rPr lang="en-US" sz="1450" dirty="0">
                <a:solidFill>
                  <a:srgbClr val="CADCFC"/>
                </a:solidFill>
                <a:latin typeface="Calibri" pitchFamily="34" charset="0"/>
                <a:ea typeface="Calibri" pitchFamily="34" charset="-122"/>
                <a:cs typeface="Calibri" pitchFamily="34" charset="-120"/>
              </a:rPr>
              <a:t>Los padres saben cuándo volver y el médico tolera mejor la duda.</a:t>
            </a:r>
            <a:endParaRPr lang="en-US" sz="1450" dirty="0"/>
          </a:p>
        </p:txBody>
      </p:sp>
      <p:sp>
        <p:nvSpPr>
          <p:cNvPr id="25" name="Shape 19"/>
          <p:cNvSpPr/>
          <p:nvPr/>
        </p:nvSpPr>
        <p:spPr>
          <a:xfrm>
            <a:off x="548640" y="5303520"/>
            <a:ext cx="11091672" cy="777240"/>
          </a:xfrm>
          <a:prstGeom prst="roundRect">
            <a:avLst>
              <a:gd name="adj" fmla="val 11765"/>
            </a:avLst>
          </a:prstGeom>
          <a:solidFill>
            <a:srgbClr val="13294B"/>
          </a:solidFill>
          <a:ln w="19050">
            <a:solidFill>
              <a:srgbClr val="F5A623"/>
            </a:solidFill>
            <a:prstDash val="solid"/>
          </a:ln>
        </p:spPr>
      </p:sp>
      <p:sp>
        <p:nvSpPr>
          <p:cNvPr id="26" name="Text 20"/>
          <p:cNvSpPr txBox="1"/>
          <p:nvPr/>
        </p:nvSpPr>
        <p:spPr>
          <a:xfrm>
            <a:off x="731520" y="5303520"/>
            <a:ext cx="10725912" cy="777240"/>
          </a:xfrm>
          <a:prstGeom prst="rect">
            <a:avLst/>
          </a:prstGeom>
          <a:noFill/>
          <a:ln/>
        </p:spPr>
        <p:txBody>
          <a:bodyPr wrap="square" lIns="0" tIns="0" rIns="0" bIns="0" rtlCol="0" anchor="ctr"/>
          <a:lstStyle/>
          <a:p>
            <a:pPr marL="0" indent="0" algn="ctr">
              <a:buNone/>
            </a:pPr>
            <a:r>
              <a:rPr lang="en-US" sz="1700" b="1" dirty="0" err="1">
                <a:solidFill>
                  <a:srgbClr val="F5A623"/>
                </a:solidFill>
                <a:latin typeface="Calibri" pitchFamily="34" charset="0"/>
                <a:ea typeface="Calibri" pitchFamily="34" charset="-122"/>
                <a:cs typeface="Calibri" pitchFamily="34" charset="-120"/>
              </a:rPr>
              <a:t>Manejar</a:t>
            </a:r>
            <a:r>
              <a:rPr lang="en-US" sz="1700" b="1" dirty="0">
                <a:solidFill>
                  <a:srgbClr val="F5A623"/>
                </a:solidFill>
                <a:latin typeface="Calibri" pitchFamily="34" charset="0"/>
                <a:ea typeface="Calibri" pitchFamily="34" charset="-122"/>
                <a:cs typeface="Calibri" pitchFamily="34" charset="-120"/>
              </a:rPr>
              <a:t> la incertidumbre </a:t>
            </a:r>
            <a:r>
              <a:rPr lang="en-US" sz="1700" dirty="0">
                <a:solidFill>
                  <a:srgbClr val="FFFFFF"/>
                </a:solidFill>
                <a:latin typeface="Calibri" pitchFamily="34" charset="0"/>
                <a:ea typeface="Calibri" pitchFamily="34" charset="-122"/>
                <a:cs typeface="Calibri" pitchFamily="34" charset="-120"/>
              </a:rPr>
              <a:t>reduce la presión que percibimos de los padres (Lansink, 2024).</a:t>
            </a:r>
            <a:endParaRPr lang="en-US" sz="1700" dirty="0"/>
          </a:p>
        </p:txBody>
      </p:sp>
      <p:sp>
        <p:nvSpPr>
          <p:cNvPr id="27"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F"/>
                </a:solidFill>
                <a:latin typeface="Calibri"/>
                <a:ea typeface="Calibri"/>
                <a:cs typeface="Calibri"/>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El </a:t>
            </a:r>
            <a:r>
              <a:rPr lang="en-US" sz="3000" b="1" dirty="0" err="1">
                <a:solidFill>
                  <a:srgbClr val="13294B"/>
                </a:solidFill>
                <a:latin typeface="Arial" pitchFamily="34" charset="0"/>
                <a:ea typeface="Arial" pitchFamily="34" charset="-122"/>
                <a:cs typeface="Arial" pitchFamily="34" charset="-120"/>
              </a:rPr>
              <a:t>manejo</a:t>
            </a:r>
            <a:r>
              <a:rPr lang="en-US" sz="3000" b="1" dirty="0">
                <a:solidFill>
                  <a:srgbClr val="13294B"/>
                </a:solidFill>
                <a:latin typeface="Arial" pitchFamily="34" charset="0"/>
                <a:ea typeface="Arial" pitchFamily="34" charset="-122"/>
                <a:cs typeface="Arial" pitchFamily="34" charset="-120"/>
              </a:rPr>
              <a:t> de 15 minutos</a:t>
            </a:r>
            <a:endParaRPr lang="en-US" sz="3000" dirty="0"/>
          </a:p>
        </p:txBody>
      </p:sp>
      <p:sp>
        <p:nvSpPr>
          <p:cNvPr id="4" name="Shape 2"/>
          <p:cNvSpPr/>
          <p:nvPr/>
        </p:nvSpPr>
        <p:spPr>
          <a:xfrm>
            <a:off x="822960" y="2788920"/>
            <a:ext cx="10515600" cy="0"/>
          </a:xfrm>
          <a:prstGeom prst="line">
            <a:avLst/>
          </a:prstGeom>
          <a:noFill/>
          <a:ln w="50800">
            <a:solidFill>
              <a:srgbClr val="13294B"/>
            </a:solidFill>
            <a:prstDash val="solid"/>
          </a:ln>
        </p:spPr>
      </p:sp>
      <p:sp>
        <p:nvSpPr>
          <p:cNvPr id="5" name="Shape 3"/>
          <p:cNvSpPr/>
          <p:nvPr/>
        </p:nvSpPr>
        <p:spPr>
          <a:xfrm>
            <a:off x="822960" y="2633472"/>
            <a:ext cx="0" cy="310896"/>
          </a:xfrm>
          <a:prstGeom prst="line">
            <a:avLst/>
          </a:prstGeom>
          <a:noFill/>
          <a:ln w="38100">
            <a:solidFill>
              <a:srgbClr val="13294B"/>
            </a:solidFill>
            <a:prstDash val="solid"/>
          </a:ln>
        </p:spPr>
      </p:sp>
      <p:sp>
        <p:nvSpPr>
          <p:cNvPr id="6" name="Text 4"/>
          <p:cNvSpPr txBox="1"/>
          <p:nvPr/>
        </p:nvSpPr>
        <p:spPr>
          <a:xfrm>
            <a:off x="91440" y="2971800"/>
            <a:ext cx="1463040" cy="274320"/>
          </a:xfrm>
          <a:prstGeom prst="rect">
            <a:avLst/>
          </a:prstGeom>
          <a:noFill/>
          <a:ln/>
        </p:spPr>
        <p:txBody>
          <a:bodyPr wrap="square" lIns="0" tIns="0" rIns="0" bIns="0" rtlCol="0" anchor="t"/>
          <a:lstStyle/>
          <a:p>
            <a:pPr marL="0" indent="0" algn="ctr">
              <a:buNone/>
            </a:pPr>
            <a:r>
              <a:rPr lang="en-US" sz="1200" dirty="0">
                <a:solidFill>
                  <a:srgbClr val="5B6B7F"/>
                </a:solidFill>
                <a:latin typeface="Calibri" pitchFamily="34" charset="0"/>
                <a:ea typeface="Calibri" pitchFamily="34" charset="-122"/>
                <a:cs typeface="Calibri" pitchFamily="34" charset="-120"/>
              </a:rPr>
              <a:t>Minuto 0</a:t>
            </a:r>
            <a:endParaRPr lang="en-US" sz="1200" dirty="0"/>
          </a:p>
        </p:txBody>
      </p:sp>
      <p:sp>
        <p:nvSpPr>
          <p:cNvPr id="7" name="Shape 5"/>
          <p:cNvSpPr/>
          <p:nvPr/>
        </p:nvSpPr>
        <p:spPr>
          <a:xfrm>
            <a:off x="4325112" y="2633472"/>
            <a:ext cx="0" cy="310896"/>
          </a:xfrm>
          <a:prstGeom prst="line">
            <a:avLst/>
          </a:prstGeom>
          <a:noFill/>
          <a:ln w="38100">
            <a:solidFill>
              <a:srgbClr val="13294B"/>
            </a:solidFill>
            <a:prstDash val="solid"/>
          </a:ln>
        </p:spPr>
      </p:sp>
      <p:sp>
        <p:nvSpPr>
          <p:cNvPr id="8" name="Text 6"/>
          <p:cNvSpPr txBox="1"/>
          <p:nvPr/>
        </p:nvSpPr>
        <p:spPr>
          <a:xfrm>
            <a:off x="3593592" y="2971800"/>
            <a:ext cx="1463040" cy="274320"/>
          </a:xfrm>
          <a:prstGeom prst="rect">
            <a:avLst/>
          </a:prstGeom>
          <a:noFill/>
          <a:ln/>
        </p:spPr>
        <p:txBody>
          <a:bodyPr wrap="square" lIns="0" tIns="0" rIns="0" bIns="0" rtlCol="0" anchor="t"/>
          <a:lstStyle/>
          <a:p>
            <a:pPr marL="0" indent="0" algn="ctr">
              <a:buNone/>
            </a:pPr>
            <a:r>
              <a:rPr lang="en-US" sz="1200" dirty="0">
                <a:solidFill>
                  <a:srgbClr val="5B6B7F"/>
                </a:solidFill>
                <a:latin typeface="Calibri" pitchFamily="34" charset="0"/>
                <a:ea typeface="Calibri" pitchFamily="34" charset="-122"/>
                <a:cs typeface="Calibri" pitchFamily="34" charset="-120"/>
              </a:rPr>
              <a:t>Minuto 5</a:t>
            </a:r>
            <a:endParaRPr lang="en-US" sz="1200" dirty="0"/>
          </a:p>
        </p:txBody>
      </p:sp>
      <p:sp>
        <p:nvSpPr>
          <p:cNvPr id="9" name="Shape 7"/>
          <p:cNvSpPr/>
          <p:nvPr/>
        </p:nvSpPr>
        <p:spPr>
          <a:xfrm>
            <a:off x="7836408" y="2633472"/>
            <a:ext cx="0" cy="310896"/>
          </a:xfrm>
          <a:prstGeom prst="line">
            <a:avLst/>
          </a:prstGeom>
          <a:noFill/>
          <a:ln w="38100">
            <a:solidFill>
              <a:srgbClr val="13294B"/>
            </a:solidFill>
            <a:prstDash val="solid"/>
          </a:ln>
        </p:spPr>
      </p:sp>
      <p:sp>
        <p:nvSpPr>
          <p:cNvPr id="10" name="Text 8"/>
          <p:cNvSpPr txBox="1"/>
          <p:nvPr/>
        </p:nvSpPr>
        <p:spPr>
          <a:xfrm>
            <a:off x="7104888" y="2971800"/>
            <a:ext cx="1463040" cy="274320"/>
          </a:xfrm>
          <a:prstGeom prst="rect">
            <a:avLst/>
          </a:prstGeom>
          <a:noFill/>
          <a:ln/>
        </p:spPr>
        <p:txBody>
          <a:bodyPr wrap="square" lIns="0" tIns="0" rIns="0" bIns="0" rtlCol="0" anchor="t"/>
          <a:lstStyle/>
          <a:p>
            <a:pPr marL="0" indent="0" algn="ctr">
              <a:buNone/>
            </a:pPr>
            <a:r>
              <a:rPr lang="en-US" sz="1200" dirty="0">
                <a:solidFill>
                  <a:srgbClr val="5B6B7F"/>
                </a:solidFill>
                <a:latin typeface="Calibri" pitchFamily="34" charset="0"/>
                <a:ea typeface="Calibri" pitchFamily="34" charset="-122"/>
                <a:cs typeface="Calibri" pitchFamily="34" charset="-120"/>
              </a:rPr>
              <a:t>Minuto 10</a:t>
            </a:r>
            <a:endParaRPr lang="en-US" sz="1200" dirty="0"/>
          </a:p>
        </p:txBody>
      </p:sp>
      <p:sp>
        <p:nvSpPr>
          <p:cNvPr id="11" name="Shape 9"/>
          <p:cNvSpPr/>
          <p:nvPr/>
        </p:nvSpPr>
        <p:spPr>
          <a:xfrm>
            <a:off x="11338560" y="2633472"/>
            <a:ext cx="0" cy="310896"/>
          </a:xfrm>
          <a:prstGeom prst="line">
            <a:avLst/>
          </a:prstGeom>
          <a:noFill/>
          <a:ln w="38100">
            <a:solidFill>
              <a:srgbClr val="13294B"/>
            </a:solidFill>
            <a:prstDash val="solid"/>
          </a:ln>
        </p:spPr>
      </p:sp>
      <p:sp>
        <p:nvSpPr>
          <p:cNvPr id="12" name="Text 10"/>
          <p:cNvSpPr txBox="1"/>
          <p:nvPr/>
        </p:nvSpPr>
        <p:spPr>
          <a:xfrm>
            <a:off x="10607040" y="2971800"/>
            <a:ext cx="1463040" cy="274320"/>
          </a:xfrm>
          <a:prstGeom prst="rect">
            <a:avLst/>
          </a:prstGeom>
          <a:noFill/>
          <a:ln/>
        </p:spPr>
        <p:txBody>
          <a:bodyPr wrap="square" lIns="0" tIns="0" rIns="0" bIns="0" rtlCol="0" anchor="t"/>
          <a:lstStyle/>
          <a:p>
            <a:pPr marL="0" indent="0" algn="ctr">
              <a:buNone/>
            </a:pPr>
            <a:r>
              <a:rPr lang="en-US" sz="1200" dirty="0">
                <a:solidFill>
                  <a:srgbClr val="5B6B7F"/>
                </a:solidFill>
                <a:latin typeface="Calibri" pitchFamily="34" charset="0"/>
                <a:ea typeface="Calibri" pitchFamily="34" charset="-122"/>
                <a:cs typeface="Calibri" pitchFamily="34" charset="-120"/>
              </a:rPr>
              <a:t>Minuto 15</a:t>
            </a:r>
            <a:endParaRPr lang="en-US" sz="1200" dirty="0"/>
          </a:p>
        </p:txBody>
      </p:sp>
      <p:sp>
        <p:nvSpPr>
          <p:cNvPr id="13" name="Shape 11"/>
          <p:cNvSpPr/>
          <p:nvPr/>
        </p:nvSpPr>
        <p:spPr>
          <a:xfrm>
            <a:off x="932688" y="1417320"/>
            <a:ext cx="3291840" cy="960120"/>
          </a:xfrm>
          <a:prstGeom prst="roundRect">
            <a:avLst>
              <a:gd name="adj" fmla="val 9524"/>
            </a:avLst>
          </a:prstGeom>
          <a:solidFill>
            <a:srgbClr val="FFFFFF"/>
          </a:solidFill>
          <a:ln w="19050">
            <a:solidFill>
              <a:srgbClr val="13294B"/>
            </a:solidFill>
            <a:prstDash val="solid"/>
          </a:ln>
        </p:spPr>
      </p:sp>
      <p:sp>
        <p:nvSpPr>
          <p:cNvPr id="14" name="Text 12"/>
          <p:cNvSpPr txBox="1"/>
          <p:nvPr/>
        </p:nvSpPr>
        <p:spPr>
          <a:xfrm>
            <a:off x="932688" y="1417320"/>
            <a:ext cx="3291840" cy="960120"/>
          </a:xfrm>
          <a:prstGeom prst="rect">
            <a:avLst/>
          </a:prstGeom>
          <a:noFill/>
          <a:ln/>
        </p:spPr>
        <p:txBody>
          <a:bodyPr wrap="square" lIns="0" tIns="0" rIns="0" bIns="0" rtlCol="0" anchor="ctr"/>
          <a:lstStyle/>
          <a:p>
            <a:pPr marL="0" indent="0" algn="ctr">
              <a:buNone/>
            </a:pPr>
            <a:r>
              <a:rPr lang="en-US" sz="1300" b="1" dirty="0">
                <a:solidFill>
                  <a:srgbClr val="13294B"/>
                </a:solidFill>
                <a:latin typeface="Arial" pitchFamily="34" charset="0"/>
                <a:ea typeface="Arial" pitchFamily="34" charset="-122"/>
                <a:cs typeface="Arial" pitchFamily="34" charset="-120"/>
              </a:rPr>
              <a:t>Minutos 0–5</a:t>
            </a:r>
            <a:endParaRPr lang="en-US" sz="1600" dirty="0"/>
          </a:p>
          <a:p>
            <a:pPr marL="0" indent="0" algn="ctr">
              <a:buNone/>
            </a:pPr>
            <a:r>
              <a:rPr lang="en-US" sz="1600" b="1" dirty="0">
                <a:solidFill>
                  <a:srgbClr val="13294B"/>
                </a:solidFill>
                <a:latin typeface="Arial" pitchFamily="34" charset="0"/>
                <a:ea typeface="Arial" pitchFamily="34" charset="-122"/>
                <a:cs typeface="Arial" pitchFamily="34" charset="-120"/>
              </a:rPr>
              <a:t>Encuadre y expectativas</a:t>
            </a:r>
            <a:endParaRPr lang="en-US" sz="1600" dirty="0"/>
          </a:p>
        </p:txBody>
      </p:sp>
      <p:sp>
        <p:nvSpPr>
          <p:cNvPr id="15" name="Shape 13"/>
          <p:cNvSpPr/>
          <p:nvPr/>
        </p:nvSpPr>
        <p:spPr>
          <a:xfrm>
            <a:off x="2578608" y="3291840"/>
            <a:ext cx="0" cy="274320"/>
          </a:xfrm>
          <a:prstGeom prst="line">
            <a:avLst/>
          </a:prstGeom>
          <a:noFill/>
          <a:ln w="25400">
            <a:solidFill>
              <a:srgbClr val="B6C3D1"/>
            </a:solidFill>
            <a:prstDash val="solid"/>
          </a:ln>
        </p:spPr>
      </p:sp>
      <p:sp>
        <p:nvSpPr>
          <p:cNvPr id="16" name="Shape 14"/>
          <p:cNvSpPr/>
          <p:nvPr/>
        </p:nvSpPr>
        <p:spPr>
          <a:xfrm>
            <a:off x="932688" y="3566160"/>
            <a:ext cx="3291840" cy="1828800"/>
          </a:xfrm>
          <a:prstGeom prst="roundRect">
            <a:avLst>
              <a:gd name="adj" fmla="val 5000"/>
            </a:avLst>
          </a:prstGeom>
          <a:solidFill>
            <a:srgbClr val="F3F6FA"/>
          </a:solidFill>
          <a:ln/>
        </p:spPr>
      </p:sp>
      <p:sp>
        <p:nvSpPr>
          <p:cNvPr id="17" name="Text 15"/>
          <p:cNvSpPr txBox="1"/>
          <p:nvPr/>
        </p:nvSpPr>
        <p:spPr>
          <a:xfrm>
            <a:off x="1161288" y="3749040"/>
            <a:ext cx="2834640" cy="1554480"/>
          </a:xfrm>
          <a:prstGeom prst="rect">
            <a:avLst/>
          </a:prstGeom>
          <a:noFill/>
          <a:ln/>
        </p:spPr>
        <p:txBody>
          <a:bodyPr wrap="square" lIns="0" tIns="0" rIns="0" bIns="0" rtlCol="0" anchor="t"/>
          <a:lstStyle/>
          <a:p>
            <a:pPr marL="0" indent="0">
              <a:buNone/>
            </a:pPr>
            <a:r>
              <a:rPr lang="en-US" b="1" dirty="0">
                <a:solidFill>
                  <a:srgbClr val="13294B"/>
                </a:solidFill>
                <a:latin typeface="Calibri" pitchFamily="34" charset="0"/>
                <a:ea typeface="Calibri" pitchFamily="34" charset="-122"/>
                <a:cs typeface="Calibri" pitchFamily="34" charset="-120"/>
              </a:rPr>
              <a:t>Acción: </a:t>
            </a:r>
            <a:r>
              <a:rPr lang="en-US" dirty="0">
                <a:solidFill>
                  <a:srgbClr val="1F2A37"/>
                </a:solidFill>
                <a:latin typeface="Calibri" pitchFamily="34" charset="0"/>
                <a:ea typeface="Calibri" pitchFamily="34" charset="-122"/>
                <a:cs typeface="Calibri" pitchFamily="34" charset="-120"/>
              </a:rPr>
              <a:t>Conectar y validar la preocupación. Preguntar qué esperan y qué les preocupa. Narrar la exploración en voz alta.</a:t>
            </a:r>
            <a:endParaRPr lang="en-US" dirty="0"/>
          </a:p>
        </p:txBody>
      </p:sp>
      <p:sp>
        <p:nvSpPr>
          <p:cNvPr id="18" name="Shape 16"/>
          <p:cNvSpPr/>
          <p:nvPr/>
        </p:nvSpPr>
        <p:spPr>
          <a:xfrm>
            <a:off x="4434840" y="1417320"/>
            <a:ext cx="3291840" cy="960120"/>
          </a:xfrm>
          <a:prstGeom prst="roundRect">
            <a:avLst>
              <a:gd name="adj" fmla="val 9524"/>
            </a:avLst>
          </a:prstGeom>
          <a:solidFill>
            <a:srgbClr val="FFFFFF"/>
          </a:solidFill>
          <a:ln w="19050">
            <a:solidFill>
              <a:srgbClr val="13294B"/>
            </a:solidFill>
            <a:prstDash val="solid"/>
          </a:ln>
        </p:spPr>
      </p:sp>
      <p:sp>
        <p:nvSpPr>
          <p:cNvPr id="19" name="Text 17"/>
          <p:cNvSpPr txBox="1"/>
          <p:nvPr/>
        </p:nvSpPr>
        <p:spPr>
          <a:xfrm>
            <a:off x="4434840" y="1417320"/>
            <a:ext cx="3291840" cy="960120"/>
          </a:xfrm>
          <a:prstGeom prst="rect">
            <a:avLst/>
          </a:prstGeom>
          <a:noFill/>
          <a:ln/>
        </p:spPr>
        <p:txBody>
          <a:bodyPr wrap="square" lIns="0" tIns="0" rIns="0" bIns="0" rtlCol="0" anchor="ctr"/>
          <a:lstStyle/>
          <a:p>
            <a:pPr marL="0" indent="0" algn="ctr">
              <a:buNone/>
            </a:pPr>
            <a:r>
              <a:rPr lang="en-US" sz="1300" b="1" dirty="0">
                <a:solidFill>
                  <a:srgbClr val="13294B"/>
                </a:solidFill>
                <a:latin typeface="Arial" pitchFamily="34" charset="0"/>
                <a:ea typeface="Arial" pitchFamily="34" charset="-122"/>
                <a:cs typeface="Arial" pitchFamily="34" charset="-120"/>
              </a:rPr>
              <a:t>Minutos 5–10</a:t>
            </a:r>
            <a:endParaRPr lang="en-US" sz="1600" dirty="0"/>
          </a:p>
          <a:p>
            <a:pPr marL="0" indent="0" algn="ctr">
              <a:buNone/>
            </a:pPr>
            <a:r>
              <a:rPr lang="en-US" sz="1600" b="1" dirty="0">
                <a:solidFill>
                  <a:srgbClr val="13294B"/>
                </a:solidFill>
                <a:latin typeface="Arial" pitchFamily="34" charset="0"/>
                <a:ea typeface="Arial" pitchFamily="34" charset="-122"/>
                <a:cs typeface="Arial" pitchFamily="34" charset="-120"/>
              </a:rPr>
              <a:t>Manejo de la incertidumbre</a:t>
            </a:r>
            <a:endParaRPr lang="en-US" sz="1600" dirty="0"/>
          </a:p>
        </p:txBody>
      </p:sp>
      <p:sp>
        <p:nvSpPr>
          <p:cNvPr id="20" name="Shape 18"/>
          <p:cNvSpPr/>
          <p:nvPr/>
        </p:nvSpPr>
        <p:spPr>
          <a:xfrm>
            <a:off x="6080760" y="3291840"/>
            <a:ext cx="0" cy="274320"/>
          </a:xfrm>
          <a:prstGeom prst="line">
            <a:avLst/>
          </a:prstGeom>
          <a:noFill/>
          <a:ln w="25400">
            <a:solidFill>
              <a:srgbClr val="B6C3D1"/>
            </a:solidFill>
            <a:prstDash val="solid"/>
          </a:ln>
        </p:spPr>
      </p:sp>
      <p:sp>
        <p:nvSpPr>
          <p:cNvPr id="21" name="Shape 19"/>
          <p:cNvSpPr/>
          <p:nvPr/>
        </p:nvSpPr>
        <p:spPr>
          <a:xfrm>
            <a:off x="4434840" y="3566160"/>
            <a:ext cx="3291840" cy="1828800"/>
          </a:xfrm>
          <a:prstGeom prst="roundRect">
            <a:avLst>
              <a:gd name="adj" fmla="val 5000"/>
            </a:avLst>
          </a:prstGeom>
          <a:solidFill>
            <a:srgbClr val="F3F6FA"/>
          </a:solidFill>
          <a:ln/>
        </p:spPr>
      </p:sp>
      <p:sp>
        <p:nvSpPr>
          <p:cNvPr id="22" name="Text 20"/>
          <p:cNvSpPr txBox="1"/>
          <p:nvPr/>
        </p:nvSpPr>
        <p:spPr>
          <a:xfrm>
            <a:off x="4663440" y="3749040"/>
            <a:ext cx="2834640" cy="1554480"/>
          </a:xfrm>
          <a:prstGeom prst="rect">
            <a:avLst/>
          </a:prstGeom>
          <a:noFill/>
          <a:ln/>
        </p:spPr>
        <p:txBody>
          <a:bodyPr wrap="square" lIns="0" tIns="0" rIns="0" bIns="0" rtlCol="0" anchor="t"/>
          <a:lstStyle/>
          <a:p>
            <a:pPr marL="0" indent="0">
              <a:buNone/>
            </a:pPr>
            <a:r>
              <a:rPr lang="en-US" b="1" dirty="0">
                <a:solidFill>
                  <a:srgbClr val="13294B"/>
                </a:solidFill>
                <a:latin typeface="Calibri" pitchFamily="34" charset="0"/>
                <a:ea typeface="Calibri" pitchFamily="34" charset="-122"/>
                <a:cs typeface="Calibri" pitchFamily="34" charset="-120"/>
              </a:rPr>
              <a:t>Acción: </a:t>
            </a:r>
            <a:r>
              <a:rPr lang="en-US" dirty="0" err="1">
                <a:solidFill>
                  <a:srgbClr val="1F2A37"/>
                </a:solidFill>
                <a:latin typeface="Calibri" pitchFamily="34" charset="0"/>
                <a:ea typeface="Calibri" pitchFamily="34" charset="-122"/>
                <a:cs typeface="Calibri" pitchFamily="34" charset="-120"/>
              </a:rPr>
              <a:t>Pausa</a:t>
            </a:r>
            <a:r>
              <a:rPr lang="en-US" dirty="0">
                <a:solidFill>
                  <a:srgbClr val="1F2A37"/>
                </a:solidFill>
                <a:latin typeface="Calibri" pitchFamily="34" charset="0"/>
                <a:ea typeface="Calibri" pitchFamily="34" charset="-122"/>
                <a:cs typeface="Calibri" pitchFamily="34" charset="-120"/>
              </a:rPr>
              <a:t> mental: ¿nivel 1, 2 o 3? ¿Sesgo afectivo o de disponibilidad? ¿Presión del tiempo?</a:t>
            </a:r>
            <a:endParaRPr lang="en-US" dirty="0"/>
          </a:p>
        </p:txBody>
      </p:sp>
      <p:sp>
        <p:nvSpPr>
          <p:cNvPr id="23" name="Shape 21"/>
          <p:cNvSpPr/>
          <p:nvPr/>
        </p:nvSpPr>
        <p:spPr>
          <a:xfrm>
            <a:off x="7946136" y="1417320"/>
            <a:ext cx="3291840" cy="960120"/>
          </a:xfrm>
          <a:prstGeom prst="roundRect">
            <a:avLst>
              <a:gd name="adj" fmla="val 9524"/>
            </a:avLst>
          </a:prstGeom>
          <a:solidFill>
            <a:srgbClr val="F5A623"/>
          </a:solidFill>
          <a:ln/>
        </p:spPr>
      </p:sp>
      <p:sp>
        <p:nvSpPr>
          <p:cNvPr id="24" name="Text 22"/>
          <p:cNvSpPr txBox="1"/>
          <p:nvPr/>
        </p:nvSpPr>
        <p:spPr>
          <a:xfrm>
            <a:off x="7946136" y="1417320"/>
            <a:ext cx="3291840" cy="960120"/>
          </a:xfrm>
          <a:prstGeom prst="rect">
            <a:avLst/>
          </a:prstGeom>
          <a:noFill/>
          <a:ln/>
        </p:spPr>
        <p:txBody>
          <a:bodyPr wrap="square" lIns="0" tIns="0" rIns="0" bIns="0" rtlCol="0" anchor="ctr"/>
          <a:lstStyle/>
          <a:p>
            <a:pPr marL="0" indent="0" algn="ctr">
              <a:buNone/>
            </a:pPr>
            <a:r>
              <a:rPr lang="en-US" sz="1300" b="1" dirty="0">
                <a:solidFill>
                  <a:srgbClr val="13294B"/>
                </a:solidFill>
                <a:latin typeface="Arial" pitchFamily="34" charset="0"/>
                <a:ea typeface="Arial" pitchFamily="34" charset="-122"/>
                <a:cs typeface="Arial" pitchFamily="34" charset="-120"/>
              </a:rPr>
              <a:t>Minutos 10–15</a:t>
            </a:r>
            <a:endParaRPr lang="en-US" sz="1600" dirty="0"/>
          </a:p>
          <a:p>
            <a:pPr marL="0" indent="0" algn="ctr">
              <a:buNone/>
            </a:pPr>
            <a:r>
              <a:rPr lang="en-US" sz="1600" b="1" dirty="0">
                <a:solidFill>
                  <a:srgbClr val="13294B"/>
                </a:solidFill>
                <a:latin typeface="Arial" pitchFamily="34" charset="0"/>
                <a:ea typeface="Arial" pitchFamily="34" charset="-122"/>
                <a:cs typeface="Arial" pitchFamily="34" charset="-120"/>
              </a:rPr>
              <a:t>La decisión estratégica</a:t>
            </a:r>
            <a:endParaRPr lang="en-US" sz="1600" dirty="0"/>
          </a:p>
        </p:txBody>
      </p:sp>
      <p:sp>
        <p:nvSpPr>
          <p:cNvPr id="25" name="Shape 23"/>
          <p:cNvSpPr/>
          <p:nvPr/>
        </p:nvSpPr>
        <p:spPr>
          <a:xfrm>
            <a:off x="9592056" y="3291840"/>
            <a:ext cx="0" cy="274320"/>
          </a:xfrm>
          <a:prstGeom prst="line">
            <a:avLst/>
          </a:prstGeom>
          <a:noFill/>
          <a:ln w="25400">
            <a:solidFill>
              <a:srgbClr val="F5A623"/>
            </a:solidFill>
            <a:prstDash val="solid"/>
          </a:ln>
        </p:spPr>
      </p:sp>
      <p:sp>
        <p:nvSpPr>
          <p:cNvPr id="26" name="Shape 24"/>
          <p:cNvSpPr/>
          <p:nvPr/>
        </p:nvSpPr>
        <p:spPr>
          <a:xfrm>
            <a:off x="7946136" y="3566160"/>
            <a:ext cx="3291840" cy="1828800"/>
          </a:xfrm>
          <a:prstGeom prst="roundRect">
            <a:avLst>
              <a:gd name="adj" fmla="val 5000"/>
            </a:avLst>
          </a:prstGeom>
          <a:solidFill>
            <a:srgbClr val="FDF3E1"/>
          </a:solidFill>
          <a:ln w="19050">
            <a:solidFill>
              <a:srgbClr val="F5A623"/>
            </a:solidFill>
            <a:prstDash val="solid"/>
          </a:ln>
        </p:spPr>
      </p:sp>
      <p:sp>
        <p:nvSpPr>
          <p:cNvPr id="27" name="Text 25"/>
          <p:cNvSpPr txBox="1"/>
          <p:nvPr/>
        </p:nvSpPr>
        <p:spPr>
          <a:xfrm>
            <a:off x="8174736" y="3749040"/>
            <a:ext cx="2834640" cy="1554480"/>
          </a:xfrm>
          <a:prstGeom prst="rect">
            <a:avLst/>
          </a:prstGeom>
          <a:noFill/>
          <a:ln/>
        </p:spPr>
        <p:txBody>
          <a:bodyPr wrap="square" lIns="0" tIns="0" rIns="0" bIns="0" rtlCol="0" anchor="t"/>
          <a:lstStyle/>
          <a:p>
            <a:pPr marL="0" indent="0">
              <a:buNone/>
            </a:pPr>
            <a:r>
              <a:rPr lang="en-US" b="1" dirty="0">
                <a:solidFill>
                  <a:srgbClr val="9A5B00"/>
                </a:solidFill>
                <a:latin typeface="Calibri" pitchFamily="34" charset="0"/>
                <a:ea typeface="Calibri" pitchFamily="34" charset="-122"/>
                <a:cs typeface="Calibri" pitchFamily="34" charset="-120"/>
              </a:rPr>
              <a:t>Acción: </a:t>
            </a:r>
            <a:r>
              <a:rPr lang="en-US" dirty="0">
                <a:solidFill>
                  <a:srgbClr val="1F2A37"/>
                </a:solidFill>
                <a:latin typeface="Calibri" pitchFamily="34" charset="0"/>
                <a:ea typeface="Calibri" pitchFamily="34" charset="-122"/>
                <a:cs typeface="Calibri" pitchFamily="34" charset="-120"/>
              </a:rPr>
              <a:t>Si hay duda razonable: prescripción diferida o vigilancia de 48–72 h. Entregar el plan escrito como tratamiento principal.</a:t>
            </a:r>
            <a:endParaRPr lang="en-US" dirty="0"/>
          </a:p>
        </p:txBody>
      </p:sp>
      <p:sp>
        <p:nvSpPr>
          <p:cNvPr id="28"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r>
              <a:rPr lang="en-US" sz="3000" b="1" dirty="0">
                <a:solidFill>
                  <a:srgbClr val="13294B"/>
                </a:solidFill>
                <a:latin typeface="Arial"/>
                <a:ea typeface="Arial" pitchFamily="34" charset="-122"/>
                <a:cs typeface="Arial"/>
              </a:rPr>
              <a:t>Toma </a:t>
            </a:r>
            <a:r>
              <a:rPr lang="en-US" sz="3000" b="1" dirty="0" err="1">
                <a:solidFill>
                  <a:srgbClr val="13294B"/>
                </a:solidFill>
                <a:latin typeface="Arial"/>
                <a:ea typeface="Arial" pitchFamily="34" charset="-122"/>
                <a:cs typeface="Arial"/>
              </a:rPr>
              <a:t>acción</a:t>
            </a:r>
            <a:endParaRPr lang="en-US" sz="3000" dirty="0" err="1">
              <a:latin typeface="Arial"/>
              <a:cs typeface="Arial"/>
            </a:endParaRPr>
          </a:p>
        </p:txBody>
      </p:sp>
      <p:sp>
        <p:nvSpPr>
          <p:cNvPr id="4" name="Shape 2"/>
          <p:cNvSpPr/>
          <p:nvPr/>
        </p:nvSpPr>
        <p:spPr>
          <a:xfrm>
            <a:off x="548640" y="1325880"/>
            <a:ext cx="5440680" cy="960120"/>
          </a:xfrm>
          <a:prstGeom prst="roundRect">
            <a:avLst>
              <a:gd name="adj" fmla="val 9524"/>
            </a:avLst>
          </a:prstGeom>
          <a:solidFill>
            <a:srgbClr val="F5A623"/>
          </a:solidFill>
          <a:ln/>
        </p:spPr>
      </p:sp>
      <p:sp>
        <p:nvSpPr>
          <p:cNvPr id="5" name="Text 3"/>
          <p:cNvSpPr txBox="1"/>
          <p:nvPr/>
        </p:nvSpPr>
        <p:spPr>
          <a:xfrm>
            <a:off x="822960" y="1371600"/>
            <a:ext cx="4937760" cy="502920"/>
          </a:xfrm>
          <a:prstGeom prst="rect">
            <a:avLst/>
          </a:prstGeom>
          <a:noFill/>
          <a:ln/>
        </p:spPr>
        <p:txBody>
          <a:bodyPr wrap="square" lIns="0" tIns="0" rIns="0" bIns="0" rtlCol="0" anchor="ctr"/>
          <a:lstStyle/>
          <a:p>
            <a:pPr marL="0" indent="0">
              <a:buNone/>
            </a:pPr>
            <a:r>
              <a:rPr lang="en-US" sz="2100" b="1" dirty="0">
                <a:solidFill>
                  <a:srgbClr val="13294B"/>
                </a:solidFill>
                <a:latin typeface="Arial" pitchFamily="34" charset="0"/>
                <a:ea typeface="Arial" pitchFamily="34" charset="-122"/>
                <a:cs typeface="Arial" pitchFamily="34" charset="-120"/>
              </a:rPr>
              <a:t>En tu próxima consulta</a:t>
            </a:r>
            <a:endParaRPr lang="en-US" sz="2100" dirty="0"/>
          </a:p>
        </p:txBody>
      </p:sp>
      <p:sp>
        <p:nvSpPr>
          <p:cNvPr id="6" name="Text 4"/>
          <p:cNvSpPr txBox="1"/>
          <p:nvPr/>
        </p:nvSpPr>
        <p:spPr>
          <a:xfrm>
            <a:off x="822960" y="1847088"/>
            <a:ext cx="4937760" cy="347472"/>
          </a:xfrm>
          <a:prstGeom prst="rect">
            <a:avLst/>
          </a:prstGeom>
          <a:noFill/>
          <a:ln/>
        </p:spPr>
        <p:txBody>
          <a:bodyPr wrap="square" lIns="0" tIns="0" rIns="0" bIns="0" rtlCol="0" anchor="t"/>
          <a:lstStyle/>
          <a:p>
            <a:pPr marL="0" indent="0">
              <a:buNone/>
            </a:pPr>
            <a:r>
              <a:rPr lang="en-US" sz="1350" dirty="0">
                <a:solidFill>
                  <a:srgbClr val="13294B"/>
                </a:solidFill>
                <a:latin typeface="Calibri" pitchFamily="34" charset="0"/>
                <a:ea typeface="Calibri" pitchFamily="34" charset="-122"/>
                <a:cs typeface="Calibri" pitchFamily="34" charset="-120"/>
              </a:rPr>
              <a:t>Bajo esfuerzo · impacto inmediato</a:t>
            </a:r>
            <a:endParaRPr lang="en-US" sz="1350" dirty="0"/>
          </a:p>
        </p:txBody>
      </p:sp>
      <p:sp>
        <p:nvSpPr>
          <p:cNvPr id="7" name="Shape 5"/>
          <p:cNvSpPr/>
          <p:nvPr/>
        </p:nvSpPr>
        <p:spPr>
          <a:xfrm>
            <a:off x="548640" y="2514600"/>
            <a:ext cx="5440680" cy="603504"/>
          </a:xfrm>
          <a:prstGeom prst="roundRect">
            <a:avLst>
              <a:gd name="adj" fmla="val 15152"/>
            </a:avLst>
          </a:prstGeom>
          <a:solidFill>
            <a:srgbClr val="F3F6FA"/>
          </a:solidFill>
          <a:ln/>
        </p:spPr>
      </p:sp>
      <p:pic>
        <p:nvPicPr>
          <p:cNvPr id="8" name="Image 0" descr="preencoded.png"/>
          <p:cNvPicPr>
            <a:picLocks noChangeAspect="1"/>
          </p:cNvPicPr>
          <p:nvPr/>
        </p:nvPicPr>
        <p:blipFill>
          <a:blip r:embed="rId4"/>
          <a:stretch>
            <a:fillRect/>
          </a:stretch>
        </p:blipFill>
        <p:spPr>
          <a:xfrm>
            <a:off x="749808" y="2642616"/>
            <a:ext cx="347472" cy="347472"/>
          </a:xfrm>
          <a:prstGeom prst="rect">
            <a:avLst/>
          </a:prstGeom>
        </p:spPr>
      </p:pic>
      <p:sp>
        <p:nvSpPr>
          <p:cNvPr id="9" name="Text 6"/>
          <p:cNvSpPr txBox="1"/>
          <p:nvPr/>
        </p:nvSpPr>
        <p:spPr>
          <a:xfrm>
            <a:off x="1280160" y="2514600"/>
            <a:ext cx="4572000" cy="603504"/>
          </a:xfrm>
          <a:prstGeom prst="rect">
            <a:avLst/>
          </a:prstGeom>
          <a:noFill/>
          <a:ln/>
        </p:spPr>
        <p:txBody>
          <a:bodyPr wrap="square" lIns="0" tIns="0" rIns="0" bIns="0" rtlCol="0" anchor="ctr"/>
          <a:lstStyle/>
          <a:p>
            <a:pPr marL="0" indent="0">
              <a:buNone/>
            </a:pPr>
            <a:r>
              <a:rPr lang="en-US" sz="1550" dirty="0">
                <a:solidFill>
                  <a:srgbClr val="1F2A37"/>
                </a:solidFill>
                <a:latin typeface="Calibri" pitchFamily="34" charset="0"/>
                <a:ea typeface="Calibri" pitchFamily="34" charset="-122"/>
                <a:cs typeface="Calibri" pitchFamily="34" charset="-120"/>
              </a:rPr>
              <a:t>Prescripción diferida con instrucciones claras</a:t>
            </a:r>
            <a:endParaRPr lang="en-US" sz="1550" dirty="0"/>
          </a:p>
        </p:txBody>
      </p:sp>
      <p:sp>
        <p:nvSpPr>
          <p:cNvPr id="10" name="Shape 7"/>
          <p:cNvSpPr/>
          <p:nvPr/>
        </p:nvSpPr>
        <p:spPr>
          <a:xfrm>
            <a:off x="548640" y="3246120"/>
            <a:ext cx="5440680" cy="603504"/>
          </a:xfrm>
          <a:prstGeom prst="roundRect">
            <a:avLst>
              <a:gd name="adj" fmla="val 15152"/>
            </a:avLst>
          </a:prstGeom>
          <a:solidFill>
            <a:srgbClr val="F3F6FA"/>
          </a:solidFill>
          <a:ln/>
        </p:spPr>
      </p:sp>
      <p:pic>
        <p:nvPicPr>
          <p:cNvPr id="11" name="Image 1" descr="preencoded.png"/>
          <p:cNvPicPr>
            <a:picLocks noChangeAspect="1"/>
          </p:cNvPicPr>
          <p:nvPr/>
        </p:nvPicPr>
        <p:blipFill>
          <a:blip r:embed="rId4"/>
          <a:stretch>
            <a:fillRect/>
          </a:stretch>
        </p:blipFill>
        <p:spPr>
          <a:xfrm>
            <a:off x="749808" y="3374136"/>
            <a:ext cx="347472" cy="347472"/>
          </a:xfrm>
          <a:prstGeom prst="rect">
            <a:avLst/>
          </a:prstGeom>
        </p:spPr>
      </p:pic>
      <p:sp>
        <p:nvSpPr>
          <p:cNvPr id="12" name="Text 8"/>
          <p:cNvSpPr txBox="1"/>
          <p:nvPr/>
        </p:nvSpPr>
        <p:spPr>
          <a:xfrm>
            <a:off x="1280160" y="3246120"/>
            <a:ext cx="4572000" cy="603504"/>
          </a:xfrm>
          <a:prstGeom prst="rect">
            <a:avLst/>
          </a:prstGeom>
          <a:noFill/>
          <a:ln/>
        </p:spPr>
        <p:txBody>
          <a:bodyPr wrap="square" lIns="0" tIns="0" rIns="0" bIns="0" rtlCol="0" anchor="ctr"/>
          <a:lstStyle/>
          <a:p>
            <a:pPr marL="0" indent="0">
              <a:buNone/>
            </a:pPr>
            <a:r>
              <a:rPr lang="en-US" sz="1550" dirty="0">
                <a:solidFill>
                  <a:srgbClr val="1F2A37"/>
                </a:solidFill>
                <a:latin typeface="Calibri" pitchFamily="34" charset="0"/>
                <a:ea typeface="Calibri" pitchFamily="34" charset="-122"/>
                <a:cs typeface="Calibri" pitchFamily="34" charset="-120"/>
              </a:rPr>
              <a:t>Plan de tratamiento viral por escrito</a:t>
            </a:r>
            <a:endParaRPr lang="en-US" sz="1550" dirty="0"/>
          </a:p>
        </p:txBody>
      </p:sp>
      <p:sp>
        <p:nvSpPr>
          <p:cNvPr id="13" name="Shape 9"/>
          <p:cNvSpPr/>
          <p:nvPr/>
        </p:nvSpPr>
        <p:spPr>
          <a:xfrm>
            <a:off x="548640" y="3977640"/>
            <a:ext cx="5440680" cy="603504"/>
          </a:xfrm>
          <a:prstGeom prst="roundRect">
            <a:avLst>
              <a:gd name="adj" fmla="val 15152"/>
            </a:avLst>
          </a:prstGeom>
          <a:solidFill>
            <a:srgbClr val="F3F6FA"/>
          </a:solidFill>
          <a:ln/>
        </p:spPr>
      </p:sp>
      <p:pic>
        <p:nvPicPr>
          <p:cNvPr id="14" name="Image 2" descr="preencoded.png"/>
          <p:cNvPicPr>
            <a:picLocks noChangeAspect="1"/>
          </p:cNvPicPr>
          <p:nvPr/>
        </p:nvPicPr>
        <p:blipFill>
          <a:blip r:embed="rId4"/>
          <a:stretch>
            <a:fillRect/>
          </a:stretch>
        </p:blipFill>
        <p:spPr>
          <a:xfrm>
            <a:off x="749808" y="4105656"/>
            <a:ext cx="347472" cy="347472"/>
          </a:xfrm>
          <a:prstGeom prst="rect">
            <a:avLst/>
          </a:prstGeom>
        </p:spPr>
      </p:pic>
      <p:sp>
        <p:nvSpPr>
          <p:cNvPr id="15" name="Text 10"/>
          <p:cNvSpPr txBox="1"/>
          <p:nvPr/>
        </p:nvSpPr>
        <p:spPr>
          <a:xfrm>
            <a:off x="1280160" y="3977640"/>
            <a:ext cx="4572000" cy="603504"/>
          </a:xfrm>
          <a:prstGeom prst="rect">
            <a:avLst/>
          </a:prstGeom>
          <a:noFill/>
          <a:ln/>
        </p:spPr>
        <p:txBody>
          <a:bodyPr wrap="square" lIns="0" tIns="0" rIns="0" bIns="0" rtlCol="0" anchor="ctr"/>
          <a:lstStyle/>
          <a:p>
            <a:pPr marL="0" indent="0">
              <a:buNone/>
            </a:pPr>
            <a:r>
              <a:rPr lang="en-US" sz="1550" dirty="0">
                <a:solidFill>
                  <a:srgbClr val="1F2A37"/>
                </a:solidFill>
                <a:latin typeface="Calibri" pitchFamily="34" charset="0"/>
                <a:ea typeface="Calibri" pitchFamily="34" charset="-122"/>
                <a:cs typeface="Calibri" pitchFamily="34" charset="-120"/>
              </a:rPr>
              <a:t>Validar y narrar la exploración</a:t>
            </a:r>
            <a:endParaRPr lang="en-US" sz="1550" dirty="0"/>
          </a:p>
        </p:txBody>
      </p:sp>
      <p:sp>
        <p:nvSpPr>
          <p:cNvPr id="16" name="Shape 11"/>
          <p:cNvSpPr/>
          <p:nvPr/>
        </p:nvSpPr>
        <p:spPr>
          <a:xfrm>
            <a:off x="548640" y="4709160"/>
            <a:ext cx="5440680" cy="603504"/>
          </a:xfrm>
          <a:prstGeom prst="roundRect">
            <a:avLst>
              <a:gd name="adj" fmla="val 15152"/>
            </a:avLst>
          </a:prstGeom>
          <a:solidFill>
            <a:srgbClr val="F3F6FA"/>
          </a:solidFill>
          <a:ln/>
        </p:spPr>
      </p:sp>
      <p:pic>
        <p:nvPicPr>
          <p:cNvPr id="17" name="Image 3" descr="preencoded.png"/>
          <p:cNvPicPr>
            <a:picLocks noChangeAspect="1"/>
          </p:cNvPicPr>
          <p:nvPr/>
        </p:nvPicPr>
        <p:blipFill>
          <a:blip r:embed="rId4"/>
          <a:stretch>
            <a:fillRect/>
          </a:stretch>
        </p:blipFill>
        <p:spPr>
          <a:xfrm>
            <a:off x="749808" y="4837176"/>
            <a:ext cx="347472" cy="347472"/>
          </a:xfrm>
          <a:prstGeom prst="rect">
            <a:avLst/>
          </a:prstGeom>
        </p:spPr>
      </p:pic>
      <p:sp>
        <p:nvSpPr>
          <p:cNvPr id="18" name="Text 12"/>
          <p:cNvSpPr txBox="1"/>
          <p:nvPr/>
        </p:nvSpPr>
        <p:spPr>
          <a:xfrm>
            <a:off x="1280160" y="4709160"/>
            <a:ext cx="4572000" cy="603504"/>
          </a:xfrm>
          <a:prstGeom prst="rect">
            <a:avLst/>
          </a:prstGeom>
          <a:noFill/>
          <a:ln/>
        </p:spPr>
        <p:txBody>
          <a:bodyPr wrap="square" lIns="0" tIns="0" rIns="0" bIns="0" rtlCol="0" anchor="ctr"/>
          <a:lstStyle/>
          <a:p>
            <a:pPr marL="0" indent="0">
              <a:buNone/>
            </a:pPr>
            <a:r>
              <a:rPr lang="en-US" sz="1550" dirty="0">
                <a:solidFill>
                  <a:srgbClr val="1F2A37"/>
                </a:solidFill>
                <a:latin typeface="Calibri" pitchFamily="34" charset="0"/>
                <a:ea typeface="Calibri" pitchFamily="34" charset="-122"/>
                <a:cs typeface="Calibri" pitchFamily="34" charset="-120"/>
              </a:rPr>
              <a:t>Time-out de 15 segundos antes de firmar</a:t>
            </a:r>
            <a:endParaRPr lang="en-US" sz="1550" dirty="0"/>
          </a:p>
        </p:txBody>
      </p:sp>
      <p:sp>
        <p:nvSpPr>
          <p:cNvPr id="19" name="Shape 13"/>
          <p:cNvSpPr/>
          <p:nvPr/>
        </p:nvSpPr>
        <p:spPr>
          <a:xfrm>
            <a:off x="548640" y="5440680"/>
            <a:ext cx="5440680" cy="603504"/>
          </a:xfrm>
          <a:prstGeom prst="roundRect">
            <a:avLst>
              <a:gd name="adj" fmla="val 15152"/>
            </a:avLst>
          </a:prstGeom>
          <a:solidFill>
            <a:srgbClr val="F3F6FA"/>
          </a:solidFill>
          <a:ln/>
        </p:spPr>
      </p:sp>
      <p:pic>
        <p:nvPicPr>
          <p:cNvPr id="20" name="Image 4" descr="preencoded.png"/>
          <p:cNvPicPr>
            <a:picLocks noChangeAspect="1"/>
          </p:cNvPicPr>
          <p:nvPr/>
        </p:nvPicPr>
        <p:blipFill>
          <a:blip r:embed="rId4"/>
          <a:stretch>
            <a:fillRect/>
          </a:stretch>
        </p:blipFill>
        <p:spPr>
          <a:xfrm>
            <a:off x="749808" y="5568696"/>
            <a:ext cx="347472" cy="347472"/>
          </a:xfrm>
          <a:prstGeom prst="rect">
            <a:avLst/>
          </a:prstGeom>
        </p:spPr>
      </p:pic>
      <p:sp>
        <p:nvSpPr>
          <p:cNvPr id="21" name="Text 14"/>
          <p:cNvSpPr txBox="1"/>
          <p:nvPr/>
        </p:nvSpPr>
        <p:spPr>
          <a:xfrm>
            <a:off x="1280160" y="5440680"/>
            <a:ext cx="4572000" cy="603504"/>
          </a:xfrm>
          <a:prstGeom prst="rect">
            <a:avLst/>
          </a:prstGeom>
          <a:noFill/>
          <a:ln/>
        </p:spPr>
        <p:txBody>
          <a:bodyPr wrap="square" lIns="0" tIns="0" rIns="0" bIns="0" rtlCol="0" anchor="ctr"/>
          <a:lstStyle/>
          <a:p>
            <a:pPr marL="0" indent="0">
              <a:buNone/>
            </a:pPr>
            <a:r>
              <a:rPr lang="en-US" sz="1550" dirty="0">
                <a:solidFill>
                  <a:srgbClr val="1F2A37"/>
                </a:solidFill>
                <a:latin typeface="Calibri" pitchFamily="34" charset="0"/>
                <a:ea typeface="Calibri" pitchFamily="34" charset="-122"/>
                <a:cs typeface="Calibri" pitchFamily="34" charset="-120"/>
              </a:rPr>
              <a:t>Esquemas cortos cuando el antibiótico sí está indicado</a:t>
            </a:r>
            <a:endParaRPr lang="en-US" sz="1550" dirty="0"/>
          </a:p>
        </p:txBody>
      </p:sp>
      <p:sp>
        <p:nvSpPr>
          <p:cNvPr id="22" name="Shape 15"/>
          <p:cNvSpPr/>
          <p:nvPr/>
        </p:nvSpPr>
        <p:spPr>
          <a:xfrm>
            <a:off x="6199632" y="1325880"/>
            <a:ext cx="5440680" cy="960120"/>
          </a:xfrm>
          <a:prstGeom prst="roundRect">
            <a:avLst>
              <a:gd name="adj" fmla="val 9524"/>
            </a:avLst>
          </a:prstGeom>
          <a:solidFill>
            <a:srgbClr val="13294B"/>
          </a:solidFill>
          <a:ln/>
        </p:spPr>
      </p:sp>
      <p:sp>
        <p:nvSpPr>
          <p:cNvPr id="23" name="Text 16"/>
          <p:cNvSpPr txBox="1"/>
          <p:nvPr/>
        </p:nvSpPr>
        <p:spPr>
          <a:xfrm>
            <a:off x="6473952" y="1371600"/>
            <a:ext cx="4937760" cy="50292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En tu servicio o institución</a:t>
            </a:r>
            <a:endParaRPr lang="en-US" sz="2100" dirty="0"/>
          </a:p>
        </p:txBody>
      </p:sp>
      <p:sp>
        <p:nvSpPr>
          <p:cNvPr id="24" name="Text 17"/>
          <p:cNvSpPr txBox="1"/>
          <p:nvPr/>
        </p:nvSpPr>
        <p:spPr>
          <a:xfrm>
            <a:off x="6473952" y="1847088"/>
            <a:ext cx="4937760" cy="347472"/>
          </a:xfrm>
          <a:prstGeom prst="rect">
            <a:avLst/>
          </a:prstGeom>
          <a:noFill/>
          <a:ln/>
        </p:spPr>
        <p:txBody>
          <a:bodyPr wrap="square" lIns="0" tIns="0" rIns="0" bIns="0" rtlCol="0" anchor="t"/>
          <a:lstStyle/>
          <a:p>
            <a:pPr marL="0" indent="0">
              <a:buNone/>
            </a:pPr>
            <a:r>
              <a:rPr lang="en-US" sz="1350" dirty="0">
                <a:solidFill>
                  <a:srgbClr val="FFFFFF"/>
                </a:solidFill>
                <a:latin typeface="Calibri" pitchFamily="34" charset="0"/>
                <a:ea typeface="Calibri" pitchFamily="34" charset="-122"/>
                <a:cs typeface="Calibri" pitchFamily="34" charset="-120"/>
              </a:rPr>
              <a:t>Mayor esfuerzo · cambio sostenido</a:t>
            </a:r>
            <a:endParaRPr lang="en-US" sz="1350" dirty="0"/>
          </a:p>
        </p:txBody>
      </p:sp>
      <p:sp>
        <p:nvSpPr>
          <p:cNvPr id="25" name="Shape 18"/>
          <p:cNvSpPr/>
          <p:nvPr/>
        </p:nvSpPr>
        <p:spPr>
          <a:xfrm>
            <a:off x="6199632" y="2514600"/>
            <a:ext cx="5440680" cy="603504"/>
          </a:xfrm>
          <a:prstGeom prst="roundRect">
            <a:avLst>
              <a:gd name="adj" fmla="val 15152"/>
            </a:avLst>
          </a:prstGeom>
          <a:solidFill>
            <a:srgbClr val="F3F6FA"/>
          </a:solidFill>
          <a:ln/>
        </p:spPr>
      </p:sp>
      <p:pic>
        <p:nvPicPr>
          <p:cNvPr id="26" name="Image 5" descr="preencoded.png"/>
          <p:cNvPicPr>
            <a:picLocks noChangeAspect="1"/>
          </p:cNvPicPr>
          <p:nvPr/>
        </p:nvPicPr>
        <p:blipFill>
          <a:blip r:embed="rId5"/>
          <a:stretch>
            <a:fillRect/>
          </a:stretch>
        </p:blipFill>
        <p:spPr>
          <a:xfrm>
            <a:off x="6400800" y="2642616"/>
            <a:ext cx="347472" cy="347472"/>
          </a:xfrm>
          <a:prstGeom prst="rect">
            <a:avLst/>
          </a:prstGeom>
        </p:spPr>
      </p:pic>
      <p:sp>
        <p:nvSpPr>
          <p:cNvPr id="27" name="Text 19"/>
          <p:cNvSpPr txBox="1"/>
          <p:nvPr/>
        </p:nvSpPr>
        <p:spPr>
          <a:xfrm>
            <a:off x="6931152" y="2514600"/>
            <a:ext cx="4572000" cy="603504"/>
          </a:xfrm>
          <a:prstGeom prst="rect">
            <a:avLst/>
          </a:prstGeom>
          <a:noFill/>
          <a:ln/>
        </p:spPr>
        <p:txBody>
          <a:bodyPr wrap="square" lIns="0" tIns="0" rIns="0" bIns="0" rtlCol="0" anchor="ctr"/>
          <a:lstStyle/>
          <a:p>
            <a:pPr marL="0" indent="0">
              <a:buNone/>
            </a:pPr>
            <a:r>
              <a:rPr lang="en-US" sz="1550" dirty="0">
                <a:solidFill>
                  <a:srgbClr val="1F2A37"/>
                </a:solidFill>
                <a:latin typeface="Calibri" pitchFamily="34" charset="0"/>
                <a:ea typeface="Calibri" pitchFamily="34" charset="-122"/>
                <a:cs typeface="Calibri" pitchFamily="34" charset="-120"/>
              </a:rPr>
              <a:t>Justificación responsable en el expediente</a:t>
            </a:r>
            <a:endParaRPr lang="en-US" sz="1550" dirty="0"/>
          </a:p>
        </p:txBody>
      </p:sp>
      <p:sp>
        <p:nvSpPr>
          <p:cNvPr id="28" name="Shape 20"/>
          <p:cNvSpPr/>
          <p:nvPr/>
        </p:nvSpPr>
        <p:spPr>
          <a:xfrm>
            <a:off x="6199632" y="3246120"/>
            <a:ext cx="5440680" cy="603504"/>
          </a:xfrm>
          <a:prstGeom prst="roundRect">
            <a:avLst>
              <a:gd name="adj" fmla="val 15152"/>
            </a:avLst>
          </a:prstGeom>
          <a:solidFill>
            <a:srgbClr val="F3F6FA"/>
          </a:solidFill>
          <a:ln/>
        </p:spPr>
      </p:sp>
      <p:pic>
        <p:nvPicPr>
          <p:cNvPr id="29" name="Image 6" descr="preencoded.png"/>
          <p:cNvPicPr>
            <a:picLocks noChangeAspect="1"/>
          </p:cNvPicPr>
          <p:nvPr/>
        </p:nvPicPr>
        <p:blipFill>
          <a:blip r:embed="rId5"/>
          <a:stretch>
            <a:fillRect/>
          </a:stretch>
        </p:blipFill>
        <p:spPr>
          <a:xfrm>
            <a:off x="6400800" y="3374136"/>
            <a:ext cx="347472" cy="347472"/>
          </a:xfrm>
          <a:prstGeom prst="rect">
            <a:avLst/>
          </a:prstGeom>
        </p:spPr>
      </p:pic>
      <p:sp>
        <p:nvSpPr>
          <p:cNvPr id="30" name="Text 21"/>
          <p:cNvSpPr txBox="1"/>
          <p:nvPr/>
        </p:nvSpPr>
        <p:spPr>
          <a:xfrm>
            <a:off x="6931152" y="3246120"/>
            <a:ext cx="4572000" cy="603504"/>
          </a:xfrm>
          <a:prstGeom prst="rect">
            <a:avLst/>
          </a:prstGeom>
          <a:noFill/>
          <a:ln/>
        </p:spPr>
        <p:txBody>
          <a:bodyPr wrap="square" lIns="0" tIns="0" rIns="0" bIns="0" rtlCol="0" anchor="ctr"/>
          <a:lstStyle/>
          <a:p>
            <a:pPr marL="0" indent="0">
              <a:buNone/>
            </a:pPr>
            <a:r>
              <a:rPr lang="en-US" sz="1550" dirty="0">
                <a:solidFill>
                  <a:srgbClr val="1F2A37"/>
                </a:solidFill>
                <a:latin typeface="Calibri" pitchFamily="34" charset="0"/>
                <a:ea typeface="Calibri" pitchFamily="34" charset="-122"/>
                <a:cs typeface="Calibri" pitchFamily="34" charset="-120"/>
              </a:rPr>
              <a:t>Auditoría y comparación entre pares</a:t>
            </a:r>
            <a:endParaRPr lang="en-US" sz="1550" dirty="0"/>
          </a:p>
        </p:txBody>
      </p:sp>
      <p:sp>
        <p:nvSpPr>
          <p:cNvPr id="31" name="Shape 22"/>
          <p:cNvSpPr/>
          <p:nvPr/>
        </p:nvSpPr>
        <p:spPr>
          <a:xfrm>
            <a:off x="6199632" y="3977640"/>
            <a:ext cx="5440680" cy="603504"/>
          </a:xfrm>
          <a:prstGeom prst="roundRect">
            <a:avLst>
              <a:gd name="adj" fmla="val 15152"/>
            </a:avLst>
          </a:prstGeom>
          <a:solidFill>
            <a:srgbClr val="F3F6FA"/>
          </a:solidFill>
          <a:ln/>
        </p:spPr>
      </p:sp>
      <p:pic>
        <p:nvPicPr>
          <p:cNvPr id="32" name="Image 7" descr="preencoded.png"/>
          <p:cNvPicPr>
            <a:picLocks noChangeAspect="1"/>
          </p:cNvPicPr>
          <p:nvPr/>
        </p:nvPicPr>
        <p:blipFill>
          <a:blip r:embed="rId5"/>
          <a:stretch>
            <a:fillRect/>
          </a:stretch>
        </p:blipFill>
        <p:spPr>
          <a:xfrm>
            <a:off x="6400800" y="4105656"/>
            <a:ext cx="347472" cy="347472"/>
          </a:xfrm>
          <a:prstGeom prst="rect">
            <a:avLst/>
          </a:prstGeom>
        </p:spPr>
      </p:pic>
      <p:sp>
        <p:nvSpPr>
          <p:cNvPr id="33" name="Text 23"/>
          <p:cNvSpPr txBox="1"/>
          <p:nvPr/>
        </p:nvSpPr>
        <p:spPr>
          <a:xfrm>
            <a:off x="6931152" y="3977640"/>
            <a:ext cx="4572000" cy="603504"/>
          </a:xfrm>
          <a:prstGeom prst="rect">
            <a:avLst/>
          </a:prstGeom>
          <a:noFill/>
          <a:ln/>
        </p:spPr>
        <p:txBody>
          <a:bodyPr wrap="square" lIns="0" tIns="0" rIns="0" bIns="0" rtlCol="0" anchor="ctr"/>
          <a:lstStyle/>
          <a:p>
            <a:pPr marL="0" indent="0">
              <a:buNone/>
            </a:pPr>
            <a:r>
              <a:rPr lang="en-US" sz="1550" dirty="0">
                <a:solidFill>
                  <a:srgbClr val="1F2A37"/>
                </a:solidFill>
                <a:latin typeface="Calibri" pitchFamily="34" charset="0"/>
                <a:ea typeface="Calibri" pitchFamily="34" charset="-122"/>
                <a:cs typeface="Calibri" pitchFamily="34" charset="-120"/>
              </a:rPr>
              <a:t>Pruebas rápidas en el punto de atención</a:t>
            </a:r>
            <a:endParaRPr lang="en-US" sz="1550" dirty="0"/>
          </a:p>
        </p:txBody>
      </p:sp>
      <p:sp>
        <p:nvSpPr>
          <p:cNvPr id="34" name="Shape 24"/>
          <p:cNvSpPr/>
          <p:nvPr/>
        </p:nvSpPr>
        <p:spPr>
          <a:xfrm>
            <a:off x="6199632" y="4709160"/>
            <a:ext cx="5440680" cy="603504"/>
          </a:xfrm>
          <a:prstGeom prst="roundRect">
            <a:avLst>
              <a:gd name="adj" fmla="val 15152"/>
            </a:avLst>
          </a:prstGeom>
          <a:solidFill>
            <a:srgbClr val="F3F6FA"/>
          </a:solidFill>
          <a:ln/>
        </p:spPr>
      </p:sp>
      <p:pic>
        <p:nvPicPr>
          <p:cNvPr id="35" name="Image 8" descr="preencoded.png"/>
          <p:cNvPicPr>
            <a:picLocks noChangeAspect="1"/>
          </p:cNvPicPr>
          <p:nvPr/>
        </p:nvPicPr>
        <p:blipFill>
          <a:blip r:embed="rId5"/>
          <a:stretch>
            <a:fillRect/>
          </a:stretch>
        </p:blipFill>
        <p:spPr>
          <a:xfrm>
            <a:off x="6400800" y="4837176"/>
            <a:ext cx="347472" cy="347472"/>
          </a:xfrm>
          <a:prstGeom prst="rect">
            <a:avLst/>
          </a:prstGeom>
        </p:spPr>
      </p:pic>
      <p:sp>
        <p:nvSpPr>
          <p:cNvPr id="36" name="Text 25"/>
          <p:cNvSpPr txBox="1"/>
          <p:nvPr/>
        </p:nvSpPr>
        <p:spPr>
          <a:xfrm>
            <a:off x="6931152" y="4709160"/>
            <a:ext cx="4572000" cy="603504"/>
          </a:xfrm>
          <a:prstGeom prst="rect">
            <a:avLst/>
          </a:prstGeom>
          <a:noFill/>
          <a:ln/>
        </p:spPr>
        <p:txBody>
          <a:bodyPr wrap="square" lIns="0" tIns="0" rIns="0" bIns="0" rtlCol="0" anchor="ctr"/>
          <a:lstStyle/>
          <a:p>
            <a:pPr marL="0" indent="0">
              <a:buNone/>
            </a:pPr>
            <a:r>
              <a:rPr lang="en-US" sz="1550" dirty="0">
                <a:solidFill>
                  <a:srgbClr val="1F2A37"/>
                </a:solidFill>
                <a:latin typeface="Calibri" pitchFamily="34" charset="0"/>
                <a:ea typeface="Calibri" pitchFamily="34" charset="-122"/>
                <a:cs typeface="Calibri" pitchFamily="34" charset="-120"/>
              </a:rPr>
              <a:t>Protocolos locales preimpresos</a:t>
            </a:r>
            <a:endParaRPr lang="en-US" sz="1550" dirty="0"/>
          </a:p>
        </p:txBody>
      </p:sp>
      <p:sp>
        <p:nvSpPr>
          <p:cNvPr id="37" name="Shape 26"/>
          <p:cNvSpPr/>
          <p:nvPr/>
        </p:nvSpPr>
        <p:spPr>
          <a:xfrm>
            <a:off x="6199632" y="5440680"/>
            <a:ext cx="5440680" cy="603504"/>
          </a:xfrm>
          <a:prstGeom prst="roundRect">
            <a:avLst>
              <a:gd name="adj" fmla="val 15152"/>
            </a:avLst>
          </a:prstGeom>
          <a:solidFill>
            <a:srgbClr val="F3F6FA"/>
          </a:solidFill>
          <a:ln/>
        </p:spPr>
      </p:sp>
      <p:pic>
        <p:nvPicPr>
          <p:cNvPr id="38" name="Image 9" descr="preencoded.png"/>
          <p:cNvPicPr>
            <a:picLocks noChangeAspect="1"/>
          </p:cNvPicPr>
          <p:nvPr/>
        </p:nvPicPr>
        <p:blipFill>
          <a:blip r:embed="rId5"/>
          <a:stretch>
            <a:fillRect/>
          </a:stretch>
        </p:blipFill>
        <p:spPr>
          <a:xfrm>
            <a:off x="6400800" y="5568696"/>
            <a:ext cx="347472" cy="347472"/>
          </a:xfrm>
          <a:prstGeom prst="rect">
            <a:avLst/>
          </a:prstGeom>
        </p:spPr>
      </p:pic>
      <p:sp>
        <p:nvSpPr>
          <p:cNvPr id="39" name="Text 27"/>
          <p:cNvSpPr txBox="1"/>
          <p:nvPr/>
        </p:nvSpPr>
        <p:spPr>
          <a:xfrm>
            <a:off x="6931152" y="5440680"/>
            <a:ext cx="4572000" cy="603504"/>
          </a:xfrm>
          <a:prstGeom prst="rect">
            <a:avLst/>
          </a:prstGeom>
          <a:noFill/>
          <a:ln/>
        </p:spPr>
        <p:txBody>
          <a:bodyPr wrap="square" lIns="0" tIns="0" rIns="0" bIns="0" rtlCol="0" anchor="ctr"/>
          <a:lstStyle/>
          <a:p>
            <a:pPr marL="0" indent="0">
              <a:buNone/>
            </a:pPr>
            <a:r>
              <a:rPr lang="en-US" sz="1550" dirty="0">
                <a:solidFill>
                  <a:srgbClr val="1F2A37"/>
                </a:solidFill>
                <a:latin typeface="Calibri" pitchFamily="34" charset="0"/>
                <a:ea typeface="Calibri" pitchFamily="34" charset="-122"/>
                <a:cs typeface="Calibri" pitchFamily="34" charset="-120"/>
              </a:rPr>
              <a:t>Capacitación interactiva, no solo conferencias</a:t>
            </a:r>
            <a:endParaRPr lang="en-US" sz="1550" dirty="0"/>
          </a:p>
        </p:txBody>
      </p:sp>
      <p:sp>
        <p:nvSpPr>
          <p:cNvPr id="40"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8FA3BF"/>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640080" y="1097280"/>
            <a:ext cx="2743200" cy="1463040"/>
          </a:xfrm>
          <a:prstGeom prst="rect">
            <a:avLst/>
          </a:prstGeom>
          <a:noFill/>
          <a:ln/>
        </p:spPr>
        <p:txBody>
          <a:bodyPr wrap="square" lIns="0" tIns="0" rIns="0" bIns="0" rtlCol="0" anchor="t"/>
          <a:lstStyle/>
          <a:p>
            <a:pPr marL="0" indent="0">
              <a:buNone/>
            </a:pPr>
            <a:r>
              <a:rPr lang="en-US" sz="11000" b="1" dirty="0">
                <a:solidFill>
                  <a:srgbClr val="F5A623"/>
                </a:solidFill>
                <a:latin typeface="Arial" pitchFamily="34" charset="0"/>
                <a:ea typeface="Arial" pitchFamily="34" charset="-122"/>
                <a:cs typeface="Arial" pitchFamily="34" charset="-120"/>
              </a:rPr>
              <a:t>03</a:t>
            </a:r>
            <a:endParaRPr lang="en-US" sz="11000" dirty="0"/>
          </a:p>
        </p:txBody>
      </p:sp>
      <p:sp>
        <p:nvSpPr>
          <p:cNvPr id="4" name="Text 2"/>
          <p:cNvSpPr txBox="1"/>
          <p:nvPr/>
        </p:nvSpPr>
        <p:spPr>
          <a:xfrm>
            <a:off x="640080" y="2697480"/>
            <a:ext cx="5943600" cy="822960"/>
          </a:xfrm>
          <a:prstGeom prst="rect">
            <a:avLst/>
          </a:prstGeom>
          <a:noFill/>
          <a:ln/>
        </p:spPr>
        <p:txBody>
          <a:bodyPr wrap="square" lIns="0" tIns="0" rIns="0" bIns="0" rtlCol="0" anchor="t"/>
          <a:lstStyle/>
          <a:p>
            <a:pPr marL="0" indent="0">
              <a:buNone/>
            </a:pPr>
            <a:r>
              <a:rPr lang="en-US" sz="4200" b="1" dirty="0">
                <a:solidFill>
                  <a:srgbClr val="FFFFFF"/>
                </a:solidFill>
                <a:latin typeface="Arial" pitchFamily="34" charset="0"/>
                <a:ea typeface="Arial" pitchFamily="34" charset="-122"/>
                <a:cs typeface="Arial" pitchFamily="34" charset="-120"/>
              </a:rPr>
              <a:t>Mi consulta, con datos</a:t>
            </a:r>
            <a:endParaRPr lang="en-US" sz="4200" dirty="0"/>
          </a:p>
        </p:txBody>
      </p:sp>
      <p:sp>
        <p:nvSpPr>
          <p:cNvPr id="5" name="Text 3"/>
          <p:cNvSpPr txBox="1"/>
          <p:nvPr/>
        </p:nvSpPr>
        <p:spPr>
          <a:xfrm>
            <a:off x="640080" y="3566160"/>
            <a:ext cx="5394960" cy="1005840"/>
          </a:xfrm>
          <a:prstGeom prst="rect">
            <a:avLst/>
          </a:prstGeom>
          <a:noFill/>
          <a:ln/>
        </p:spPr>
        <p:txBody>
          <a:bodyPr wrap="square" lIns="0" tIns="0" rIns="0" bIns="0" rtlCol="0" anchor="t"/>
          <a:lstStyle/>
          <a:p>
            <a:pPr marL="0" indent="0">
              <a:buNone/>
            </a:pPr>
            <a:r>
              <a:rPr lang="en-US" sz="2400" dirty="0">
                <a:solidFill>
                  <a:srgbClr val="CADCFC"/>
                </a:solidFill>
                <a:latin typeface="Calibri" pitchFamily="34" charset="0"/>
                <a:ea typeface="Calibri" pitchFamily="34" charset="-122"/>
                <a:cs typeface="Calibri" pitchFamily="34" charset="-120"/>
              </a:rPr>
              <a:t>15 años de práctica: mis primeras 1,000 frente a mis últimas 1,000 consultas</a:t>
            </a:r>
            <a:endParaRPr lang="en-US" sz="2400" dirty="0"/>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F"/>
                </a:solidFill>
                <a:latin typeface="Calibri"/>
                <a:ea typeface="Calibri"/>
                <a:cs typeface="Calibri"/>
              </a:defRPr>
            </a:lvl1pPr>
          </a:lstStyle>
          <a:p>
            <a:pPr algn="r"/>
            <a:fld id="{F7021451-1387-4CA6-816F-3879F97B5CBC}" type="slidenum">
              <a:rPr lang="en-US" b="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Mi propia radiografía: 1,000 vs 1,000 consultas</a:t>
            </a:r>
            <a:endParaRPr lang="en-US" sz="3000" dirty="0"/>
          </a:p>
        </p:txBody>
      </p:sp>
      <p:sp>
        <p:nvSpPr>
          <p:cNvPr id="4" name="Text 2"/>
          <p:cNvSpPr txBox="1"/>
          <p:nvPr/>
        </p:nvSpPr>
        <p:spPr>
          <a:xfrm>
            <a:off x="548640" y="1060704"/>
            <a:ext cx="11091672" cy="411480"/>
          </a:xfrm>
          <a:prstGeom prst="rect">
            <a:avLst/>
          </a:prstGeom>
          <a:noFill/>
          <a:ln/>
        </p:spPr>
        <p:txBody>
          <a:bodyPr wrap="square" lIns="0" tIns="0" rIns="0" bIns="0" rtlCol="0" anchor="t"/>
          <a:lstStyle/>
          <a:p>
            <a:pPr marL="0" indent="0">
              <a:buNone/>
            </a:pPr>
            <a:r>
              <a:rPr lang="en-US" sz="1600" dirty="0">
                <a:solidFill>
                  <a:srgbClr val="5B6B7F"/>
                </a:solidFill>
                <a:latin typeface="Calibri" pitchFamily="34" charset="0"/>
                <a:ea typeface="Calibri" pitchFamily="34" charset="-122"/>
                <a:cs typeface="Calibri" pitchFamily="34" charset="-120"/>
              </a:rPr>
              <a:t>Porcentaje de consultas con antibiótico oral en mi práctica · cada cuadro = 10 consultas</a:t>
            </a:r>
            <a:endParaRPr lang="en-US" sz="1600" dirty="0"/>
          </a:p>
        </p:txBody>
      </p:sp>
      <p:sp>
        <p:nvSpPr>
          <p:cNvPr id="5" name="Shape 3"/>
          <p:cNvSpPr/>
          <p:nvPr/>
        </p:nvSpPr>
        <p:spPr>
          <a:xfrm>
            <a:off x="548640" y="1645920"/>
            <a:ext cx="5440680" cy="3383280"/>
          </a:xfrm>
          <a:prstGeom prst="roundRect">
            <a:avLst>
              <a:gd name="adj" fmla="val 2703"/>
            </a:avLst>
          </a:prstGeom>
          <a:solidFill>
            <a:srgbClr val="F3F6FA"/>
          </a:solidFill>
          <a:ln/>
        </p:spPr>
      </p:sp>
      <p:sp>
        <p:nvSpPr>
          <p:cNvPr id="6" name="Shape 4"/>
          <p:cNvSpPr/>
          <p:nvPr/>
        </p:nvSpPr>
        <p:spPr>
          <a:xfrm>
            <a:off x="822960" y="1920240"/>
            <a:ext cx="210312" cy="210312"/>
          </a:xfrm>
          <a:prstGeom prst="rect">
            <a:avLst/>
          </a:prstGeom>
          <a:solidFill>
            <a:srgbClr val="E8704F"/>
          </a:solidFill>
          <a:ln/>
        </p:spPr>
      </p:sp>
      <p:sp>
        <p:nvSpPr>
          <p:cNvPr id="7" name="Shape 5"/>
          <p:cNvSpPr/>
          <p:nvPr/>
        </p:nvSpPr>
        <p:spPr>
          <a:xfrm>
            <a:off x="1088136" y="1920240"/>
            <a:ext cx="210312" cy="210312"/>
          </a:xfrm>
          <a:prstGeom prst="rect">
            <a:avLst/>
          </a:prstGeom>
          <a:solidFill>
            <a:srgbClr val="E8704F"/>
          </a:solidFill>
          <a:ln/>
        </p:spPr>
      </p:sp>
      <p:sp>
        <p:nvSpPr>
          <p:cNvPr id="8" name="Shape 6"/>
          <p:cNvSpPr/>
          <p:nvPr/>
        </p:nvSpPr>
        <p:spPr>
          <a:xfrm>
            <a:off x="1353312" y="1920240"/>
            <a:ext cx="210312" cy="210312"/>
          </a:xfrm>
          <a:prstGeom prst="rect">
            <a:avLst/>
          </a:prstGeom>
          <a:solidFill>
            <a:srgbClr val="E8704F"/>
          </a:solidFill>
          <a:ln/>
        </p:spPr>
      </p:sp>
      <p:sp>
        <p:nvSpPr>
          <p:cNvPr id="9" name="Shape 7"/>
          <p:cNvSpPr/>
          <p:nvPr/>
        </p:nvSpPr>
        <p:spPr>
          <a:xfrm>
            <a:off x="1618488" y="1920240"/>
            <a:ext cx="210312" cy="210312"/>
          </a:xfrm>
          <a:prstGeom prst="rect">
            <a:avLst/>
          </a:prstGeom>
          <a:solidFill>
            <a:srgbClr val="E8704F"/>
          </a:solidFill>
          <a:ln/>
        </p:spPr>
      </p:sp>
      <p:sp>
        <p:nvSpPr>
          <p:cNvPr id="10" name="Shape 8"/>
          <p:cNvSpPr/>
          <p:nvPr/>
        </p:nvSpPr>
        <p:spPr>
          <a:xfrm>
            <a:off x="1883664" y="1920240"/>
            <a:ext cx="210312" cy="210312"/>
          </a:xfrm>
          <a:prstGeom prst="rect">
            <a:avLst/>
          </a:prstGeom>
          <a:solidFill>
            <a:srgbClr val="E8704F"/>
          </a:solidFill>
          <a:ln/>
        </p:spPr>
      </p:sp>
      <p:sp>
        <p:nvSpPr>
          <p:cNvPr id="11" name="Shape 9"/>
          <p:cNvSpPr/>
          <p:nvPr/>
        </p:nvSpPr>
        <p:spPr>
          <a:xfrm>
            <a:off x="2148840" y="1920240"/>
            <a:ext cx="210312" cy="210312"/>
          </a:xfrm>
          <a:prstGeom prst="rect">
            <a:avLst/>
          </a:prstGeom>
          <a:solidFill>
            <a:srgbClr val="E8704F"/>
          </a:solidFill>
          <a:ln/>
        </p:spPr>
      </p:sp>
      <p:sp>
        <p:nvSpPr>
          <p:cNvPr id="12" name="Shape 10"/>
          <p:cNvSpPr/>
          <p:nvPr/>
        </p:nvSpPr>
        <p:spPr>
          <a:xfrm>
            <a:off x="2414016" y="1920240"/>
            <a:ext cx="210312" cy="210312"/>
          </a:xfrm>
          <a:prstGeom prst="rect">
            <a:avLst/>
          </a:prstGeom>
          <a:solidFill>
            <a:srgbClr val="E8704F"/>
          </a:solidFill>
          <a:ln/>
        </p:spPr>
      </p:sp>
      <p:sp>
        <p:nvSpPr>
          <p:cNvPr id="13" name="Shape 11"/>
          <p:cNvSpPr/>
          <p:nvPr/>
        </p:nvSpPr>
        <p:spPr>
          <a:xfrm>
            <a:off x="2679192" y="1920240"/>
            <a:ext cx="210312" cy="210312"/>
          </a:xfrm>
          <a:prstGeom prst="rect">
            <a:avLst/>
          </a:prstGeom>
          <a:solidFill>
            <a:srgbClr val="E8704F"/>
          </a:solidFill>
          <a:ln/>
        </p:spPr>
      </p:sp>
      <p:sp>
        <p:nvSpPr>
          <p:cNvPr id="14" name="Shape 12"/>
          <p:cNvSpPr/>
          <p:nvPr/>
        </p:nvSpPr>
        <p:spPr>
          <a:xfrm>
            <a:off x="2944368" y="1920240"/>
            <a:ext cx="210312" cy="210312"/>
          </a:xfrm>
          <a:prstGeom prst="rect">
            <a:avLst/>
          </a:prstGeom>
          <a:solidFill>
            <a:srgbClr val="E8704F"/>
          </a:solidFill>
          <a:ln/>
        </p:spPr>
      </p:sp>
      <p:sp>
        <p:nvSpPr>
          <p:cNvPr id="15" name="Shape 13"/>
          <p:cNvSpPr/>
          <p:nvPr/>
        </p:nvSpPr>
        <p:spPr>
          <a:xfrm>
            <a:off x="3209544" y="1920240"/>
            <a:ext cx="210312" cy="210312"/>
          </a:xfrm>
          <a:prstGeom prst="rect">
            <a:avLst/>
          </a:prstGeom>
          <a:solidFill>
            <a:srgbClr val="E8704F"/>
          </a:solidFill>
          <a:ln/>
        </p:spPr>
      </p:sp>
      <p:sp>
        <p:nvSpPr>
          <p:cNvPr id="16" name="Shape 14"/>
          <p:cNvSpPr/>
          <p:nvPr/>
        </p:nvSpPr>
        <p:spPr>
          <a:xfrm>
            <a:off x="822960" y="2185416"/>
            <a:ext cx="210312" cy="210312"/>
          </a:xfrm>
          <a:prstGeom prst="rect">
            <a:avLst/>
          </a:prstGeom>
          <a:solidFill>
            <a:srgbClr val="E8704F"/>
          </a:solidFill>
          <a:ln/>
        </p:spPr>
      </p:sp>
      <p:sp>
        <p:nvSpPr>
          <p:cNvPr id="17" name="Shape 15"/>
          <p:cNvSpPr/>
          <p:nvPr/>
        </p:nvSpPr>
        <p:spPr>
          <a:xfrm>
            <a:off x="1088136" y="2185416"/>
            <a:ext cx="210312" cy="210312"/>
          </a:xfrm>
          <a:prstGeom prst="rect">
            <a:avLst/>
          </a:prstGeom>
          <a:solidFill>
            <a:srgbClr val="E8704F"/>
          </a:solidFill>
          <a:ln/>
        </p:spPr>
      </p:sp>
      <p:sp>
        <p:nvSpPr>
          <p:cNvPr id="18" name="Shape 16"/>
          <p:cNvSpPr/>
          <p:nvPr/>
        </p:nvSpPr>
        <p:spPr>
          <a:xfrm>
            <a:off x="1353312" y="2185416"/>
            <a:ext cx="210312" cy="210312"/>
          </a:xfrm>
          <a:prstGeom prst="rect">
            <a:avLst/>
          </a:prstGeom>
          <a:solidFill>
            <a:srgbClr val="E8704F"/>
          </a:solidFill>
          <a:ln/>
        </p:spPr>
      </p:sp>
      <p:sp>
        <p:nvSpPr>
          <p:cNvPr id="19" name="Shape 17"/>
          <p:cNvSpPr/>
          <p:nvPr/>
        </p:nvSpPr>
        <p:spPr>
          <a:xfrm>
            <a:off x="1618488" y="2185416"/>
            <a:ext cx="210312" cy="210312"/>
          </a:xfrm>
          <a:prstGeom prst="rect">
            <a:avLst/>
          </a:prstGeom>
          <a:solidFill>
            <a:srgbClr val="E8704F"/>
          </a:solidFill>
          <a:ln/>
        </p:spPr>
      </p:sp>
      <p:sp>
        <p:nvSpPr>
          <p:cNvPr id="20" name="Shape 18"/>
          <p:cNvSpPr/>
          <p:nvPr/>
        </p:nvSpPr>
        <p:spPr>
          <a:xfrm>
            <a:off x="1883664" y="2185416"/>
            <a:ext cx="210312" cy="210312"/>
          </a:xfrm>
          <a:prstGeom prst="rect">
            <a:avLst/>
          </a:prstGeom>
          <a:solidFill>
            <a:srgbClr val="E8704F"/>
          </a:solidFill>
          <a:ln/>
        </p:spPr>
      </p:sp>
      <p:sp>
        <p:nvSpPr>
          <p:cNvPr id="21" name="Shape 19"/>
          <p:cNvSpPr/>
          <p:nvPr/>
        </p:nvSpPr>
        <p:spPr>
          <a:xfrm>
            <a:off x="2148840" y="2185416"/>
            <a:ext cx="210312" cy="210312"/>
          </a:xfrm>
          <a:prstGeom prst="rect">
            <a:avLst/>
          </a:prstGeom>
          <a:solidFill>
            <a:srgbClr val="E8704F"/>
          </a:solidFill>
          <a:ln/>
        </p:spPr>
      </p:sp>
      <p:sp>
        <p:nvSpPr>
          <p:cNvPr id="22" name="Shape 20"/>
          <p:cNvSpPr/>
          <p:nvPr/>
        </p:nvSpPr>
        <p:spPr>
          <a:xfrm>
            <a:off x="2414016" y="2185416"/>
            <a:ext cx="210312" cy="210312"/>
          </a:xfrm>
          <a:prstGeom prst="rect">
            <a:avLst/>
          </a:prstGeom>
          <a:solidFill>
            <a:srgbClr val="E8704F"/>
          </a:solidFill>
          <a:ln/>
        </p:spPr>
      </p:sp>
      <p:sp>
        <p:nvSpPr>
          <p:cNvPr id="23" name="Shape 21"/>
          <p:cNvSpPr/>
          <p:nvPr/>
        </p:nvSpPr>
        <p:spPr>
          <a:xfrm>
            <a:off x="2679192" y="2185416"/>
            <a:ext cx="210312" cy="210312"/>
          </a:xfrm>
          <a:prstGeom prst="rect">
            <a:avLst/>
          </a:prstGeom>
          <a:solidFill>
            <a:srgbClr val="E8704F"/>
          </a:solidFill>
          <a:ln/>
        </p:spPr>
      </p:sp>
      <p:sp>
        <p:nvSpPr>
          <p:cNvPr id="24" name="Shape 22"/>
          <p:cNvSpPr/>
          <p:nvPr/>
        </p:nvSpPr>
        <p:spPr>
          <a:xfrm>
            <a:off x="2944368" y="2185416"/>
            <a:ext cx="210312" cy="210312"/>
          </a:xfrm>
          <a:prstGeom prst="rect">
            <a:avLst/>
          </a:prstGeom>
          <a:solidFill>
            <a:srgbClr val="E8704F"/>
          </a:solidFill>
          <a:ln/>
        </p:spPr>
      </p:sp>
      <p:sp>
        <p:nvSpPr>
          <p:cNvPr id="25" name="Shape 23"/>
          <p:cNvSpPr/>
          <p:nvPr/>
        </p:nvSpPr>
        <p:spPr>
          <a:xfrm>
            <a:off x="3209544" y="2185416"/>
            <a:ext cx="210312" cy="210312"/>
          </a:xfrm>
          <a:prstGeom prst="rect">
            <a:avLst/>
          </a:prstGeom>
          <a:solidFill>
            <a:srgbClr val="E8704F"/>
          </a:solidFill>
          <a:ln/>
        </p:spPr>
      </p:sp>
      <p:sp>
        <p:nvSpPr>
          <p:cNvPr id="26" name="Shape 24"/>
          <p:cNvSpPr/>
          <p:nvPr/>
        </p:nvSpPr>
        <p:spPr>
          <a:xfrm>
            <a:off x="822960" y="2450592"/>
            <a:ext cx="210312" cy="210312"/>
          </a:xfrm>
          <a:prstGeom prst="rect">
            <a:avLst/>
          </a:prstGeom>
          <a:solidFill>
            <a:srgbClr val="E8704F"/>
          </a:solidFill>
          <a:ln/>
        </p:spPr>
      </p:sp>
      <p:sp>
        <p:nvSpPr>
          <p:cNvPr id="27" name="Shape 25"/>
          <p:cNvSpPr/>
          <p:nvPr/>
        </p:nvSpPr>
        <p:spPr>
          <a:xfrm>
            <a:off x="1088136" y="2450592"/>
            <a:ext cx="210312" cy="210312"/>
          </a:xfrm>
          <a:prstGeom prst="rect">
            <a:avLst/>
          </a:prstGeom>
          <a:solidFill>
            <a:srgbClr val="E8704F"/>
          </a:solidFill>
          <a:ln/>
        </p:spPr>
      </p:sp>
      <p:sp>
        <p:nvSpPr>
          <p:cNvPr id="28" name="Shape 26"/>
          <p:cNvSpPr/>
          <p:nvPr/>
        </p:nvSpPr>
        <p:spPr>
          <a:xfrm>
            <a:off x="1353312" y="2450592"/>
            <a:ext cx="210312" cy="210312"/>
          </a:xfrm>
          <a:prstGeom prst="rect">
            <a:avLst/>
          </a:prstGeom>
          <a:solidFill>
            <a:srgbClr val="E8704F"/>
          </a:solidFill>
          <a:ln/>
        </p:spPr>
      </p:sp>
      <p:sp>
        <p:nvSpPr>
          <p:cNvPr id="29" name="Shape 27"/>
          <p:cNvSpPr/>
          <p:nvPr/>
        </p:nvSpPr>
        <p:spPr>
          <a:xfrm>
            <a:off x="1618488" y="2450592"/>
            <a:ext cx="210312" cy="210312"/>
          </a:xfrm>
          <a:prstGeom prst="rect">
            <a:avLst/>
          </a:prstGeom>
          <a:solidFill>
            <a:srgbClr val="E8704F"/>
          </a:solidFill>
          <a:ln/>
        </p:spPr>
      </p:sp>
      <p:sp>
        <p:nvSpPr>
          <p:cNvPr id="30" name="Shape 28"/>
          <p:cNvSpPr/>
          <p:nvPr/>
        </p:nvSpPr>
        <p:spPr>
          <a:xfrm>
            <a:off x="1883664" y="2450592"/>
            <a:ext cx="210312" cy="210312"/>
          </a:xfrm>
          <a:prstGeom prst="rect">
            <a:avLst/>
          </a:prstGeom>
          <a:solidFill>
            <a:srgbClr val="E8704F"/>
          </a:solidFill>
          <a:ln/>
        </p:spPr>
      </p:sp>
      <p:sp>
        <p:nvSpPr>
          <p:cNvPr id="31" name="Shape 29"/>
          <p:cNvSpPr/>
          <p:nvPr/>
        </p:nvSpPr>
        <p:spPr>
          <a:xfrm>
            <a:off x="2148840" y="2450592"/>
            <a:ext cx="210312" cy="210312"/>
          </a:xfrm>
          <a:prstGeom prst="rect">
            <a:avLst/>
          </a:prstGeom>
          <a:solidFill>
            <a:srgbClr val="D5DEE8"/>
          </a:solidFill>
          <a:ln/>
        </p:spPr>
      </p:sp>
      <p:sp>
        <p:nvSpPr>
          <p:cNvPr id="32" name="Shape 30"/>
          <p:cNvSpPr/>
          <p:nvPr/>
        </p:nvSpPr>
        <p:spPr>
          <a:xfrm>
            <a:off x="2414016" y="2450592"/>
            <a:ext cx="210312" cy="210312"/>
          </a:xfrm>
          <a:prstGeom prst="rect">
            <a:avLst/>
          </a:prstGeom>
          <a:solidFill>
            <a:srgbClr val="D5DEE8"/>
          </a:solidFill>
          <a:ln/>
        </p:spPr>
      </p:sp>
      <p:sp>
        <p:nvSpPr>
          <p:cNvPr id="33" name="Shape 31"/>
          <p:cNvSpPr/>
          <p:nvPr/>
        </p:nvSpPr>
        <p:spPr>
          <a:xfrm>
            <a:off x="2679192" y="2450592"/>
            <a:ext cx="210312" cy="210312"/>
          </a:xfrm>
          <a:prstGeom prst="rect">
            <a:avLst/>
          </a:prstGeom>
          <a:solidFill>
            <a:srgbClr val="D5DEE8"/>
          </a:solidFill>
          <a:ln/>
        </p:spPr>
      </p:sp>
      <p:sp>
        <p:nvSpPr>
          <p:cNvPr id="34" name="Shape 32"/>
          <p:cNvSpPr/>
          <p:nvPr/>
        </p:nvSpPr>
        <p:spPr>
          <a:xfrm>
            <a:off x="2944368" y="2450592"/>
            <a:ext cx="210312" cy="210312"/>
          </a:xfrm>
          <a:prstGeom prst="rect">
            <a:avLst/>
          </a:prstGeom>
          <a:solidFill>
            <a:srgbClr val="D5DEE8"/>
          </a:solidFill>
          <a:ln/>
        </p:spPr>
      </p:sp>
      <p:sp>
        <p:nvSpPr>
          <p:cNvPr id="35" name="Shape 33"/>
          <p:cNvSpPr/>
          <p:nvPr/>
        </p:nvSpPr>
        <p:spPr>
          <a:xfrm>
            <a:off x="3209544" y="2450592"/>
            <a:ext cx="210312" cy="210312"/>
          </a:xfrm>
          <a:prstGeom prst="rect">
            <a:avLst/>
          </a:prstGeom>
          <a:solidFill>
            <a:srgbClr val="D5DEE8"/>
          </a:solidFill>
          <a:ln/>
        </p:spPr>
      </p:sp>
      <p:sp>
        <p:nvSpPr>
          <p:cNvPr id="36" name="Shape 34"/>
          <p:cNvSpPr/>
          <p:nvPr/>
        </p:nvSpPr>
        <p:spPr>
          <a:xfrm>
            <a:off x="822960" y="2715768"/>
            <a:ext cx="210312" cy="210312"/>
          </a:xfrm>
          <a:prstGeom prst="rect">
            <a:avLst/>
          </a:prstGeom>
          <a:solidFill>
            <a:srgbClr val="D5DEE8"/>
          </a:solidFill>
          <a:ln/>
        </p:spPr>
      </p:sp>
      <p:sp>
        <p:nvSpPr>
          <p:cNvPr id="37" name="Shape 35"/>
          <p:cNvSpPr/>
          <p:nvPr/>
        </p:nvSpPr>
        <p:spPr>
          <a:xfrm>
            <a:off x="1088136" y="2715768"/>
            <a:ext cx="210312" cy="210312"/>
          </a:xfrm>
          <a:prstGeom prst="rect">
            <a:avLst/>
          </a:prstGeom>
          <a:solidFill>
            <a:srgbClr val="D5DEE8"/>
          </a:solidFill>
          <a:ln/>
        </p:spPr>
      </p:sp>
      <p:sp>
        <p:nvSpPr>
          <p:cNvPr id="38" name="Shape 36"/>
          <p:cNvSpPr/>
          <p:nvPr/>
        </p:nvSpPr>
        <p:spPr>
          <a:xfrm>
            <a:off x="1353312" y="2715768"/>
            <a:ext cx="210312" cy="210312"/>
          </a:xfrm>
          <a:prstGeom prst="rect">
            <a:avLst/>
          </a:prstGeom>
          <a:solidFill>
            <a:srgbClr val="D5DEE8"/>
          </a:solidFill>
          <a:ln/>
        </p:spPr>
      </p:sp>
      <p:sp>
        <p:nvSpPr>
          <p:cNvPr id="39" name="Shape 37"/>
          <p:cNvSpPr/>
          <p:nvPr/>
        </p:nvSpPr>
        <p:spPr>
          <a:xfrm>
            <a:off x="1618488" y="2715768"/>
            <a:ext cx="210312" cy="210312"/>
          </a:xfrm>
          <a:prstGeom prst="rect">
            <a:avLst/>
          </a:prstGeom>
          <a:solidFill>
            <a:srgbClr val="D5DEE8"/>
          </a:solidFill>
          <a:ln/>
        </p:spPr>
      </p:sp>
      <p:sp>
        <p:nvSpPr>
          <p:cNvPr id="40" name="Shape 38"/>
          <p:cNvSpPr/>
          <p:nvPr/>
        </p:nvSpPr>
        <p:spPr>
          <a:xfrm>
            <a:off x="1883664" y="2715768"/>
            <a:ext cx="210312" cy="210312"/>
          </a:xfrm>
          <a:prstGeom prst="rect">
            <a:avLst/>
          </a:prstGeom>
          <a:solidFill>
            <a:srgbClr val="D5DEE8"/>
          </a:solidFill>
          <a:ln/>
        </p:spPr>
      </p:sp>
      <p:sp>
        <p:nvSpPr>
          <p:cNvPr id="41" name="Shape 39"/>
          <p:cNvSpPr/>
          <p:nvPr/>
        </p:nvSpPr>
        <p:spPr>
          <a:xfrm>
            <a:off x="2148840" y="2715768"/>
            <a:ext cx="210312" cy="210312"/>
          </a:xfrm>
          <a:prstGeom prst="rect">
            <a:avLst/>
          </a:prstGeom>
          <a:solidFill>
            <a:srgbClr val="D5DEE8"/>
          </a:solidFill>
          <a:ln/>
        </p:spPr>
      </p:sp>
      <p:sp>
        <p:nvSpPr>
          <p:cNvPr id="42" name="Shape 40"/>
          <p:cNvSpPr/>
          <p:nvPr/>
        </p:nvSpPr>
        <p:spPr>
          <a:xfrm>
            <a:off x="2414016" y="2715768"/>
            <a:ext cx="210312" cy="210312"/>
          </a:xfrm>
          <a:prstGeom prst="rect">
            <a:avLst/>
          </a:prstGeom>
          <a:solidFill>
            <a:srgbClr val="D5DEE8"/>
          </a:solidFill>
          <a:ln/>
        </p:spPr>
      </p:sp>
      <p:sp>
        <p:nvSpPr>
          <p:cNvPr id="43" name="Shape 41"/>
          <p:cNvSpPr/>
          <p:nvPr/>
        </p:nvSpPr>
        <p:spPr>
          <a:xfrm>
            <a:off x="2679192" y="2715768"/>
            <a:ext cx="210312" cy="210312"/>
          </a:xfrm>
          <a:prstGeom prst="rect">
            <a:avLst/>
          </a:prstGeom>
          <a:solidFill>
            <a:srgbClr val="D5DEE8"/>
          </a:solidFill>
          <a:ln/>
        </p:spPr>
      </p:sp>
      <p:sp>
        <p:nvSpPr>
          <p:cNvPr id="44" name="Shape 42"/>
          <p:cNvSpPr/>
          <p:nvPr/>
        </p:nvSpPr>
        <p:spPr>
          <a:xfrm>
            <a:off x="2944368" y="2715768"/>
            <a:ext cx="210312" cy="210312"/>
          </a:xfrm>
          <a:prstGeom prst="rect">
            <a:avLst/>
          </a:prstGeom>
          <a:solidFill>
            <a:srgbClr val="D5DEE8"/>
          </a:solidFill>
          <a:ln/>
        </p:spPr>
      </p:sp>
      <p:sp>
        <p:nvSpPr>
          <p:cNvPr id="45" name="Shape 43"/>
          <p:cNvSpPr/>
          <p:nvPr/>
        </p:nvSpPr>
        <p:spPr>
          <a:xfrm>
            <a:off x="3209544" y="2715768"/>
            <a:ext cx="210312" cy="210312"/>
          </a:xfrm>
          <a:prstGeom prst="rect">
            <a:avLst/>
          </a:prstGeom>
          <a:solidFill>
            <a:srgbClr val="D5DEE8"/>
          </a:solidFill>
          <a:ln/>
        </p:spPr>
      </p:sp>
      <p:sp>
        <p:nvSpPr>
          <p:cNvPr id="46" name="Shape 44"/>
          <p:cNvSpPr/>
          <p:nvPr/>
        </p:nvSpPr>
        <p:spPr>
          <a:xfrm>
            <a:off x="822960" y="2980944"/>
            <a:ext cx="210312" cy="210312"/>
          </a:xfrm>
          <a:prstGeom prst="rect">
            <a:avLst/>
          </a:prstGeom>
          <a:solidFill>
            <a:srgbClr val="D5DEE8"/>
          </a:solidFill>
          <a:ln/>
        </p:spPr>
      </p:sp>
      <p:sp>
        <p:nvSpPr>
          <p:cNvPr id="47" name="Shape 45"/>
          <p:cNvSpPr/>
          <p:nvPr/>
        </p:nvSpPr>
        <p:spPr>
          <a:xfrm>
            <a:off x="1088136" y="2980944"/>
            <a:ext cx="210312" cy="210312"/>
          </a:xfrm>
          <a:prstGeom prst="rect">
            <a:avLst/>
          </a:prstGeom>
          <a:solidFill>
            <a:srgbClr val="D5DEE8"/>
          </a:solidFill>
          <a:ln/>
        </p:spPr>
      </p:sp>
      <p:sp>
        <p:nvSpPr>
          <p:cNvPr id="48" name="Shape 46"/>
          <p:cNvSpPr/>
          <p:nvPr/>
        </p:nvSpPr>
        <p:spPr>
          <a:xfrm>
            <a:off x="1353312" y="2980944"/>
            <a:ext cx="210312" cy="210312"/>
          </a:xfrm>
          <a:prstGeom prst="rect">
            <a:avLst/>
          </a:prstGeom>
          <a:solidFill>
            <a:srgbClr val="D5DEE8"/>
          </a:solidFill>
          <a:ln/>
        </p:spPr>
      </p:sp>
      <p:sp>
        <p:nvSpPr>
          <p:cNvPr id="49" name="Shape 47"/>
          <p:cNvSpPr/>
          <p:nvPr/>
        </p:nvSpPr>
        <p:spPr>
          <a:xfrm>
            <a:off x="1618488" y="2980944"/>
            <a:ext cx="210312" cy="210312"/>
          </a:xfrm>
          <a:prstGeom prst="rect">
            <a:avLst/>
          </a:prstGeom>
          <a:solidFill>
            <a:srgbClr val="D5DEE8"/>
          </a:solidFill>
          <a:ln/>
        </p:spPr>
      </p:sp>
      <p:sp>
        <p:nvSpPr>
          <p:cNvPr id="50" name="Shape 48"/>
          <p:cNvSpPr/>
          <p:nvPr/>
        </p:nvSpPr>
        <p:spPr>
          <a:xfrm>
            <a:off x="1883664" y="2980944"/>
            <a:ext cx="210312" cy="210312"/>
          </a:xfrm>
          <a:prstGeom prst="rect">
            <a:avLst/>
          </a:prstGeom>
          <a:solidFill>
            <a:srgbClr val="D5DEE8"/>
          </a:solidFill>
          <a:ln/>
        </p:spPr>
      </p:sp>
      <p:sp>
        <p:nvSpPr>
          <p:cNvPr id="51" name="Shape 49"/>
          <p:cNvSpPr/>
          <p:nvPr/>
        </p:nvSpPr>
        <p:spPr>
          <a:xfrm>
            <a:off x="2148840" y="2980944"/>
            <a:ext cx="210312" cy="210312"/>
          </a:xfrm>
          <a:prstGeom prst="rect">
            <a:avLst/>
          </a:prstGeom>
          <a:solidFill>
            <a:srgbClr val="D5DEE8"/>
          </a:solidFill>
          <a:ln/>
        </p:spPr>
      </p:sp>
      <p:sp>
        <p:nvSpPr>
          <p:cNvPr id="52" name="Shape 50"/>
          <p:cNvSpPr/>
          <p:nvPr/>
        </p:nvSpPr>
        <p:spPr>
          <a:xfrm>
            <a:off x="2414016" y="2980944"/>
            <a:ext cx="210312" cy="210312"/>
          </a:xfrm>
          <a:prstGeom prst="rect">
            <a:avLst/>
          </a:prstGeom>
          <a:solidFill>
            <a:srgbClr val="D5DEE8"/>
          </a:solidFill>
          <a:ln/>
        </p:spPr>
      </p:sp>
      <p:sp>
        <p:nvSpPr>
          <p:cNvPr id="53" name="Shape 51"/>
          <p:cNvSpPr/>
          <p:nvPr/>
        </p:nvSpPr>
        <p:spPr>
          <a:xfrm>
            <a:off x="2679192" y="2980944"/>
            <a:ext cx="210312" cy="210312"/>
          </a:xfrm>
          <a:prstGeom prst="rect">
            <a:avLst/>
          </a:prstGeom>
          <a:solidFill>
            <a:srgbClr val="D5DEE8"/>
          </a:solidFill>
          <a:ln/>
        </p:spPr>
      </p:sp>
      <p:sp>
        <p:nvSpPr>
          <p:cNvPr id="54" name="Shape 52"/>
          <p:cNvSpPr/>
          <p:nvPr/>
        </p:nvSpPr>
        <p:spPr>
          <a:xfrm>
            <a:off x="2944368" y="2980944"/>
            <a:ext cx="210312" cy="210312"/>
          </a:xfrm>
          <a:prstGeom prst="rect">
            <a:avLst/>
          </a:prstGeom>
          <a:solidFill>
            <a:srgbClr val="D5DEE8"/>
          </a:solidFill>
          <a:ln/>
        </p:spPr>
      </p:sp>
      <p:sp>
        <p:nvSpPr>
          <p:cNvPr id="55" name="Shape 53"/>
          <p:cNvSpPr/>
          <p:nvPr/>
        </p:nvSpPr>
        <p:spPr>
          <a:xfrm>
            <a:off x="3209544" y="2980944"/>
            <a:ext cx="210312" cy="210312"/>
          </a:xfrm>
          <a:prstGeom prst="rect">
            <a:avLst/>
          </a:prstGeom>
          <a:solidFill>
            <a:srgbClr val="D5DEE8"/>
          </a:solidFill>
          <a:ln/>
        </p:spPr>
      </p:sp>
      <p:sp>
        <p:nvSpPr>
          <p:cNvPr id="56" name="Shape 54"/>
          <p:cNvSpPr/>
          <p:nvPr/>
        </p:nvSpPr>
        <p:spPr>
          <a:xfrm>
            <a:off x="822960" y="3246120"/>
            <a:ext cx="210312" cy="210312"/>
          </a:xfrm>
          <a:prstGeom prst="rect">
            <a:avLst/>
          </a:prstGeom>
          <a:solidFill>
            <a:srgbClr val="D5DEE8"/>
          </a:solidFill>
          <a:ln/>
        </p:spPr>
      </p:sp>
      <p:sp>
        <p:nvSpPr>
          <p:cNvPr id="57" name="Shape 55"/>
          <p:cNvSpPr/>
          <p:nvPr/>
        </p:nvSpPr>
        <p:spPr>
          <a:xfrm>
            <a:off x="1088136" y="3246120"/>
            <a:ext cx="210312" cy="210312"/>
          </a:xfrm>
          <a:prstGeom prst="rect">
            <a:avLst/>
          </a:prstGeom>
          <a:solidFill>
            <a:srgbClr val="D5DEE8"/>
          </a:solidFill>
          <a:ln/>
        </p:spPr>
      </p:sp>
      <p:sp>
        <p:nvSpPr>
          <p:cNvPr id="58" name="Shape 56"/>
          <p:cNvSpPr/>
          <p:nvPr/>
        </p:nvSpPr>
        <p:spPr>
          <a:xfrm>
            <a:off x="1353312" y="3246120"/>
            <a:ext cx="210312" cy="210312"/>
          </a:xfrm>
          <a:prstGeom prst="rect">
            <a:avLst/>
          </a:prstGeom>
          <a:solidFill>
            <a:srgbClr val="D5DEE8"/>
          </a:solidFill>
          <a:ln/>
        </p:spPr>
      </p:sp>
      <p:sp>
        <p:nvSpPr>
          <p:cNvPr id="59" name="Shape 57"/>
          <p:cNvSpPr/>
          <p:nvPr/>
        </p:nvSpPr>
        <p:spPr>
          <a:xfrm>
            <a:off x="1618488" y="3246120"/>
            <a:ext cx="210312" cy="210312"/>
          </a:xfrm>
          <a:prstGeom prst="rect">
            <a:avLst/>
          </a:prstGeom>
          <a:solidFill>
            <a:srgbClr val="D5DEE8"/>
          </a:solidFill>
          <a:ln/>
        </p:spPr>
      </p:sp>
      <p:sp>
        <p:nvSpPr>
          <p:cNvPr id="60" name="Shape 58"/>
          <p:cNvSpPr/>
          <p:nvPr/>
        </p:nvSpPr>
        <p:spPr>
          <a:xfrm>
            <a:off x="1883664" y="3246120"/>
            <a:ext cx="210312" cy="210312"/>
          </a:xfrm>
          <a:prstGeom prst="rect">
            <a:avLst/>
          </a:prstGeom>
          <a:solidFill>
            <a:srgbClr val="D5DEE8"/>
          </a:solidFill>
          <a:ln/>
        </p:spPr>
      </p:sp>
      <p:sp>
        <p:nvSpPr>
          <p:cNvPr id="61" name="Shape 59"/>
          <p:cNvSpPr/>
          <p:nvPr/>
        </p:nvSpPr>
        <p:spPr>
          <a:xfrm>
            <a:off x="2148840" y="3246120"/>
            <a:ext cx="210312" cy="210312"/>
          </a:xfrm>
          <a:prstGeom prst="rect">
            <a:avLst/>
          </a:prstGeom>
          <a:solidFill>
            <a:srgbClr val="D5DEE8"/>
          </a:solidFill>
          <a:ln/>
        </p:spPr>
      </p:sp>
      <p:sp>
        <p:nvSpPr>
          <p:cNvPr id="62" name="Shape 60"/>
          <p:cNvSpPr/>
          <p:nvPr/>
        </p:nvSpPr>
        <p:spPr>
          <a:xfrm>
            <a:off x="2414016" y="3246120"/>
            <a:ext cx="210312" cy="210312"/>
          </a:xfrm>
          <a:prstGeom prst="rect">
            <a:avLst/>
          </a:prstGeom>
          <a:solidFill>
            <a:srgbClr val="D5DEE8"/>
          </a:solidFill>
          <a:ln/>
        </p:spPr>
      </p:sp>
      <p:sp>
        <p:nvSpPr>
          <p:cNvPr id="63" name="Shape 61"/>
          <p:cNvSpPr/>
          <p:nvPr/>
        </p:nvSpPr>
        <p:spPr>
          <a:xfrm>
            <a:off x="2679192" y="3246120"/>
            <a:ext cx="210312" cy="210312"/>
          </a:xfrm>
          <a:prstGeom prst="rect">
            <a:avLst/>
          </a:prstGeom>
          <a:solidFill>
            <a:srgbClr val="D5DEE8"/>
          </a:solidFill>
          <a:ln/>
        </p:spPr>
      </p:sp>
      <p:sp>
        <p:nvSpPr>
          <p:cNvPr id="64" name="Shape 62"/>
          <p:cNvSpPr/>
          <p:nvPr/>
        </p:nvSpPr>
        <p:spPr>
          <a:xfrm>
            <a:off x="2944368" y="3246120"/>
            <a:ext cx="210312" cy="210312"/>
          </a:xfrm>
          <a:prstGeom prst="rect">
            <a:avLst/>
          </a:prstGeom>
          <a:solidFill>
            <a:srgbClr val="D5DEE8"/>
          </a:solidFill>
          <a:ln/>
        </p:spPr>
      </p:sp>
      <p:sp>
        <p:nvSpPr>
          <p:cNvPr id="65" name="Shape 63"/>
          <p:cNvSpPr/>
          <p:nvPr/>
        </p:nvSpPr>
        <p:spPr>
          <a:xfrm>
            <a:off x="3209544" y="3246120"/>
            <a:ext cx="210312" cy="210312"/>
          </a:xfrm>
          <a:prstGeom prst="rect">
            <a:avLst/>
          </a:prstGeom>
          <a:solidFill>
            <a:srgbClr val="D5DEE8"/>
          </a:solidFill>
          <a:ln/>
        </p:spPr>
      </p:sp>
      <p:sp>
        <p:nvSpPr>
          <p:cNvPr id="66" name="Shape 64"/>
          <p:cNvSpPr/>
          <p:nvPr/>
        </p:nvSpPr>
        <p:spPr>
          <a:xfrm>
            <a:off x="822960" y="3511296"/>
            <a:ext cx="210312" cy="210312"/>
          </a:xfrm>
          <a:prstGeom prst="rect">
            <a:avLst/>
          </a:prstGeom>
          <a:solidFill>
            <a:srgbClr val="D5DEE8"/>
          </a:solidFill>
          <a:ln/>
        </p:spPr>
      </p:sp>
      <p:sp>
        <p:nvSpPr>
          <p:cNvPr id="67" name="Shape 65"/>
          <p:cNvSpPr/>
          <p:nvPr/>
        </p:nvSpPr>
        <p:spPr>
          <a:xfrm>
            <a:off x="1088136" y="3511296"/>
            <a:ext cx="210312" cy="210312"/>
          </a:xfrm>
          <a:prstGeom prst="rect">
            <a:avLst/>
          </a:prstGeom>
          <a:solidFill>
            <a:srgbClr val="D5DEE8"/>
          </a:solidFill>
          <a:ln/>
        </p:spPr>
      </p:sp>
      <p:sp>
        <p:nvSpPr>
          <p:cNvPr id="68" name="Shape 66"/>
          <p:cNvSpPr/>
          <p:nvPr/>
        </p:nvSpPr>
        <p:spPr>
          <a:xfrm>
            <a:off x="1353312" y="3511296"/>
            <a:ext cx="210312" cy="210312"/>
          </a:xfrm>
          <a:prstGeom prst="rect">
            <a:avLst/>
          </a:prstGeom>
          <a:solidFill>
            <a:srgbClr val="D5DEE8"/>
          </a:solidFill>
          <a:ln/>
        </p:spPr>
      </p:sp>
      <p:sp>
        <p:nvSpPr>
          <p:cNvPr id="69" name="Shape 67"/>
          <p:cNvSpPr/>
          <p:nvPr/>
        </p:nvSpPr>
        <p:spPr>
          <a:xfrm>
            <a:off x="1618488" y="3511296"/>
            <a:ext cx="210312" cy="210312"/>
          </a:xfrm>
          <a:prstGeom prst="rect">
            <a:avLst/>
          </a:prstGeom>
          <a:solidFill>
            <a:srgbClr val="D5DEE8"/>
          </a:solidFill>
          <a:ln/>
        </p:spPr>
      </p:sp>
      <p:sp>
        <p:nvSpPr>
          <p:cNvPr id="70" name="Shape 68"/>
          <p:cNvSpPr/>
          <p:nvPr/>
        </p:nvSpPr>
        <p:spPr>
          <a:xfrm>
            <a:off x="1883664" y="3511296"/>
            <a:ext cx="210312" cy="210312"/>
          </a:xfrm>
          <a:prstGeom prst="rect">
            <a:avLst/>
          </a:prstGeom>
          <a:solidFill>
            <a:srgbClr val="D5DEE8"/>
          </a:solidFill>
          <a:ln/>
        </p:spPr>
      </p:sp>
      <p:sp>
        <p:nvSpPr>
          <p:cNvPr id="71" name="Shape 69"/>
          <p:cNvSpPr/>
          <p:nvPr/>
        </p:nvSpPr>
        <p:spPr>
          <a:xfrm>
            <a:off x="2148840" y="3511296"/>
            <a:ext cx="210312" cy="210312"/>
          </a:xfrm>
          <a:prstGeom prst="rect">
            <a:avLst/>
          </a:prstGeom>
          <a:solidFill>
            <a:srgbClr val="D5DEE8"/>
          </a:solidFill>
          <a:ln/>
        </p:spPr>
      </p:sp>
      <p:sp>
        <p:nvSpPr>
          <p:cNvPr id="72" name="Shape 70"/>
          <p:cNvSpPr/>
          <p:nvPr/>
        </p:nvSpPr>
        <p:spPr>
          <a:xfrm>
            <a:off x="2414016" y="3511296"/>
            <a:ext cx="210312" cy="210312"/>
          </a:xfrm>
          <a:prstGeom prst="rect">
            <a:avLst/>
          </a:prstGeom>
          <a:solidFill>
            <a:srgbClr val="D5DEE8"/>
          </a:solidFill>
          <a:ln/>
        </p:spPr>
      </p:sp>
      <p:sp>
        <p:nvSpPr>
          <p:cNvPr id="73" name="Shape 71"/>
          <p:cNvSpPr/>
          <p:nvPr/>
        </p:nvSpPr>
        <p:spPr>
          <a:xfrm>
            <a:off x="2679192" y="3511296"/>
            <a:ext cx="210312" cy="210312"/>
          </a:xfrm>
          <a:prstGeom prst="rect">
            <a:avLst/>
          </a:prstGeom>
          <a:solidFill>
            <a:srgbClr val="D5DEE8"/>
          </a:solidFill>
          <a:ln/>
        </p:spPr>
      </p:sp>
      <p:sp>
        <p:nvSpPr>
          <p:cNvPr id="74" name="Shape 72"/>
          <p:cNvSpPr/>
          <p:nvPr/>
        </p:nvSpPr>
        <p:spPr>
          <a:xfrm>
            <a:off x="2944368" y="3511296"/>
            <a:ext cx="210312" cy="210312"/>
          </a:xfrm>
          <a:prstGeom prst="rect">
            <a:avLst/>
          </a:prstGeom>
          <a:solidFill>
            <a:srgbClr val="D5DEE8"/>
          </a:solidFill>
          <a:ln/>
        </p:spPr>
      </p:sp>
      <p:sp>
        <p:nvSpPr>
          <p:cNvPr id="75" name="Shape 73"/>
          <p:cNvSpPr/>
          <p:nvPr/>
        </p:nvSpPr>
        <p:spPr>
          <a:xfrm>
            <a:off x="3209544" y="3511296"/>
            <a:ext cx="210312" cy="210312"/>
          </a:xfrm>
          <a:prstGeom prst="rect">
            <a:avLst/>
          </a:prstGeom>
          <a:solidFill>
            <a:srgbClr val="D5DEE8"/>
          </a:solidFill>
          <a:ln/>
        </p:spPr>
      </p:sp>
      <p:sp>
        <p:nvSpPr>
          <p:cNvPr id="76" name="Shape 74"/>
          <p:cNvSpPr/>
          <p:nvPr/>
        </p:nvSpPr>
        <p:spPr>
          <a:xfrm>
            <a:off x="822960" y="3776472"/>
            <a:ext cx="210312" cy="210312"/>
          </a:xfrm>
          <a:prstGeom prst="rect">
            <a:avLst/>
          </a:prstGeom>
          <a:solidFill>
            <a:srgbClr val="D5DEE8"/>
          </a:solidFill>
          <a:ln/>
        </p:spPr>
      </p:sp>
      <p:sp>
        <p:nvSpPr>
          <p:cNvPr id="77" name="Shape 75"/>
          <p:cNvSpPr/>
          <p:nvPr/>
        </p:nvSpPr>
        <p:spPr>
          <a:xfrm>
            <a:off x="1088136" y="3776472"/>
            <a:ext cx="210312" cy="210312"/>
          </a:xfrm>
          <a:prstGeom prst="rect">
            <a:avLst/>
          </a:prstGeom>
          <a:solidFill>
            <a:srgbClr val="D5DEE8"/>
          </a:solidFill>
          <a:ln/>
        </p:spPr>
      </p:sp>
      <p:sp>
        <p:nvSpPr>
          <p:cNvPr id="78" name="Shape 76"/>
          <p:cNvSpPr/>
          <p:nvPr/>
        </p:nvSpPr>
        <p:spPr>
          <a:xfrm>
            <a:off x="1353312" y="3776472"/>
            <a:ext cx="210312" cy="210312"/>
          </a:xfrm>
          <a:prstGeom prst="rect">
            <a:avLst/>
          </a:prstGeom>
          <a:solidFill>
            <a:srgbClr val="D5DEE8"/>
          </a:solidFill>
          <a:ln/>
        </p:spPr>
      </p:sp>
      <p:sp>
        <p:nvSpPr>
          <p:cNvPr id="79" name="Shape 77"/>
          <p:cNvSpPr/>
          <p:nvPr/>
        </p:nvSpPr>
        <p:spPr>
          <a:xfrm>
            <a:off x="1618488" y="3776472"/>
            <a:ext cx="210312" cy="210312"/>
          </a:xfrm>
          <a:prstGeom prst="rect">
            <a:avLst/>
          </a:prstGeom>
          <a:solidFill>
            <a:srgbClr val="D5DEE8"/>
          </a:solidFill>
          <a:ln/>
        </p:spPr>
      </p:sp>
      <p:sp>
        <p:nvSpPr>
          <p:cNvPr id="80" name="Shape 78"/>
          <p:cNvSpPr/>
          <p:nvPr/>
        </p:nvSpPr>
        <p:spPr>
          <a:xfrm>
            <a:off x="1883664" y="3776472"/>
            <a:ext cx="210312" cy="210312"/>
          </a:xfrm>
          <a:prstGeom prst="rect">
            <a:avLst/>
          </a:prstGeom>
          <a:solidFill>
            <a:srgbClr val="D5DEE8"/>
          </a:solidFill>
          <a:ln/>
        </p:spPr>
      </p:sp>
      <p:sp>
        <p:nvSpPr>
          <p:cNvPr id="81" name="Shape 79"/>
          <p:cNvSpPr/>
          <p:nvPr/>
        </p:nvSpPr>
        <p:spPr>
          <a:xfrm>
            <a:off x="2148840" y="3776472"/>
            <a:ext cx="210312" cy="210312"/>
          </a:xfrm>
          <a:prstGeom prst="rect">
            <a:avLst/>
          </a:prstGeom>
          <a:solidFill>
            <a:srgbClr val="D5DEE8"/>
          </a:solidFill>
          <a:ln/>
        </p:spPr>
      </p:sp>
      <p:sp>
        <p:nvSpPr>
          <p:cNvPr id="82" name="Shape 80"/>
          <p:cNvSpPr/>
          <p:nvPr/>
        </p:nvSpPr>
        <p:spPr>
          <a:xfrm>
            <a:off x="2414016" y="3776472"/>
            <a:ext cx="210312" cy="210312"/>
          </a:xfrm>
          <a:prstGeom prst="rect">
            <a:avLst/>
          </a:prstGeom>
          <a:solidFill>
            <a:srgbClr val="D5DEE8"/>
          </a:solidFill>
          <a:ln/>
        </p:spPr>
      </p:sp>
      <p:sp>
        <p:nvSpPr>
          <p:cNvPr id="83" name="Shape 81"/>
          <p:cNvSpPr/>
          <p:nvPr/>
        </p:nvSpPr>
        <p:spPr>
          <a:xfrm>
            <a:off x="2679192" y="3776472"/>
            <a:ext cx="210312" cy="210312"/>
          </a:xfrm>
          <a:prstGeom prst="rect">
            <a:avLst/>
          </a:prstGeom>
          <a:solidFill>
            <a:srgbClr val="D5DEE8"/>
          </a:solidFill>
          <a:ln/>
        </p:spPr>
      </p:sp>
      <p:sp>
        <p:nvSpPr>
          <p:cNvPr id="84" name="Shape 82"/>
          <p:cNvSpPr/>
          <p:nvPr/>
        </p:nvSpPr>
        <p:spPr>
          <a:xfrm>
            <a:off x="2944368" y="3776472"/>
            <a:ext cx="210312" cy="210312"/>
          </a:xfrm>
          <a:prstGeom prst="rect">
            <a:avLst/>
          </a:prstGeom>
          <a:solidFill>
            <a:srgbClr val="D5DEE8"/>
          </a:solidFill>
          <a:ln/>
        </p:spPr>
      </p:sp>
      <p:sp>
        <p:nvSpPr>
          <p:cNvPr id="85" name="Shape 83"/>
          <p:cNvSpPr/>
          <p:nvPr/>
        </p:nvSpPr>
        <p:spPr>
          <a:xfrm>
            <a:off x="3209544" y="3776472"/>
            <a:ext cx="210312" cy="210312"/>
          </a:xfrm>
          <a:prstGeom prst="rect">
            <a:avLst/>
          </a:prstGeom>
          <a:solidFill>
            <a:srgbClr val="D5DEE8"/>
          </a:solidFill>
          <a:ln/>
        </p:spPr>
      </p:sp>
      <p:sp>
        <p:nvSpPr>
          <p:cNvPr id="86" name="Shape 84"/>
          <p:cNvSpPr/>
          <p:nvPr/>
        </p:nvSpPr>
        <p:spPr>
          <a:xfrm>
            <a:off x="822960" y="4041648"/>
            <a:ext cx="210312" cy="210312"/>
          </a:xfrm>
          <a:prstGeom prst="rect">
            <a:avLst/>
          </a:prstGeom>
          <a:solidFill>
            <a:srgbClr val="D5DEE8"/>
          </a:solidFill>
          <a:ln/>
        </p:spPr>
      </p:sp>
      <p:sp>
        <p:nvSpPr>
          <p:cNvPr id="87" name="Shape 85"/>
          <p:cNvSpPr/>
          <p:nvPr/>
        </p:nvSpPr>
        <p:spPr>
          <a:xfrm>
            <a:off x="1088136" y="4041648"/>
            <a:ext cx="210312" cy="210312"/>
          </a:xfrm>
          <a:prstGeom prst="rect">
            <a:avLst/>
          </a:prstGeom>
          <a:solidFill>
            <a:srgbClr val="D5DEE8"/>
          </a:solidFill>
          <a:ln/>
        </p:spPr>
      </p:sp>
      <p:sp>
        <p:nvSpPr>
          <p:cNvPr id="88" name="Shape 86"/>
          <p:cNvSpPr/>
          <p:nvPr/>
        </p:nvSpPr>
        <p:spPr>
          <a:xfrm>
            <a:off x="1353312" y="4041648"/>
            <a:ext cx="210312" cy="210312"/>
          </a:xfrm>
          <a:prstGeom prst="rect">
            <a:avLst/>
          </a:prstGeom>
          <a:solidFill>
            <a:srgbClr val="D5DEE8"/>
          </a:solidFill>
          <a:ln/>
        </p:spPr>
      </p:sp>
      <p:sp>
        <p:nvSpPr>
          <p:cNvPr id="89" name="Shape 87"/>
          <p:cNvSpPr/>
          <p:nvPr/>
        </p:nvSpPr>
        <p:spPr>
          <a:xfrm>
            <a:off x="1618488" y="4041648"/>
            <a:ext cx="210312" cy="210312"/>
          </a:xfrm>
          <a:prstGeom prst="rect">
            <a:avLst/>
          </a:prstGeom>
          <a:solidFill>
            <a:srgbClr val="D5DEE8"/>
          </a:solidFill>
          <a:ln/>
        </p:spPr>
      </p:sp>
      <p:sp>
        <p:nvSpPr>
          <p:cNvPr id="90" name="Shape 88"/>
          <p:cNvSpPr/>
          <p:nvPr/>
        </p:nvSpPr>
        <p:spPr>
          <a:xfrm>
            <a:off x="1883664" y="4041648"/>
            <a:ext cx="210312" cy="210312"/>
          </a:xfrm>
          <a:prstGeom prst="rect">
            <a:avLst/>
          </a:prstGeom>
          <a:solidFill>
            <a:srgbClr val="D5DEE8"/>
          </a:solidFill>
          <a:ln/>
        </p:spPr>
      </p:sp>
      <p:sp>
        <p:nvSpPr>
          <p:cNvPr id="91" name="Shape 89"/>
          <p:cNvSpPr/>
          <p:nvPr/>
        </p:nvSpPr>
        <p:spPr>
          <a:xfrm>
            <a:off x="2148840" y="4041648"/>
            <a:ext cx="210312" cy="210312"/>
          </a:xfrm>
          <a:prstGeom prst="rect">
            <a:avLst/>
          </a:prstGeom>
          <a:solidFill>
            <a:srgbClr val="D5DEE8"/>
          </a:solidFill>
          <a:ln/>
        </p:spPr>
      </p:sp>
      <p:sp>
        <p:nvSpPr>
          <p:cNvPr id="92" name="Shape 90"/>
          <p:cNvSpPr/>
          <p:nvPr/>
        </p:nvSpPr>
        <p:spPr>
          <a:xfrm>
            <a:off x="2414016" y="4041648"/>
            <a:ext cx="210312" cy="210312"/>
          </a:xfrm>
          <a:prstGeom prst="rect">
            <a:avLst/>
          </a:prstGeom>
          <a:solidFill>
            <a:srgbClr val="D5DEE8"/>
          </a:solidFill>
          <a:ln/>
        </p:spPr>
      </p:sp>
      <p:sp>
        <p:nvSpPr>
          <p:cNvPr id="93" name="Shape 91"/>
          <p:cNvSpPr/>
          <p:nvPr/>
        </p:nvSpPr>
        <p:spPr>
          <a:xfrm>
            <a:off x="2679192" y="4041648"/>
            <a:ext cx="210312" cy="210312"/>
          </a:xfrm>
          <a:prstGeom prst="rect">
            <a:avLst/>
          </a:prstGeom>
          <a:solidFill>
            <a:srgbClr val="D5DEE8"/>
          </a:solidFill>
          <a:ln/>
        </p:spPr>
      </p:sp>
      <p:sp>
        <p:nvSpPr>
          <p:cNvPr id="94" name="Shape 92"/>
          <p:cNvSpPr/>
          <p:nvPr/>
        </p:nvSpPr>
        <p:spPr>
          <a:xfrm>
            <a:off x="2944368" y="4041648"/>
            <a:ext cx="210312" cy="210312"/>
          </a:xfrm>
          <a:prstGeom prst="rect">
            <a:avLst/>
          </a:prstGeom>
          <a:solidFill>
            <a:srgbClr val="D5DEE8"/>
          </a:solidFill>
          <a:ln/>
        </p:spPr>
      </p:sp>
      <p:sp>
        <p:nvSpPr>
          <p:cNvPr id="95" name="Shape 93"/>
          <p:cNvSpPr/>
          <p:nvPr/>
        </p:nvSpPr>
        <p:spPr>
          <a:xfrm>
            <a:off x="3209544" y="4041648"/>
            <a:ext cx="210312" cy="210312"/>
          </a:xfrm>
          <a:prstGeom prst="rect">
            <a:avLst/>
          </a:prstGeom>
          <a:solidFill>
            <a:srgbClr val="D5DEE8"/>
          </a:solidFill>
          <a:ln/>
        </p:spPr>
      </p:sp>
      <p:sp>
        <p:nvSpPr>
          <p:cNvPr id="96" name="Shape 94"/>
          <p:cNvSpPr/>
          <p:nvPr/>
        </p:nvSpPr>
        <p:spPr>
          <a:xfrm>
            <a:off x="822960" y="4306824"/>
            <a:ext cx="210312" cy="210312"/>
          </a:xfrm>
          <a:prstGeom prst="rect">
            <a:avLst/>
          </a:prstGeom>
          <a:solidFill>
            <a:srgbClr val="D5DEE8"/>
          </a:solidFill>
          <a:ln/>
        </p:spPr>
      </p:sp>
      <p:sp>
        <p:nvSpPr>
          <p:cNvPr id="97" name="Shape 95"/>
          <p:cNvSpPr/>
          <p:nvPr/>
        </p:nvSpPr>
        <p:spPr>
          <a:xfrm>
            <a:off x="1088136" y="4306824"/>
            <a:ext cx="210312" cy="210312"/>
          </a:xfrm>
          <a:prstGeom prst="rect">
            <a:avLst/>
          </a:prstGeom>
          <a:solidFill>
            <a:srgbClr val="D5DEE8"/>
          </a:solidFill>
          <a:ln/>
        </p:spPr>
      </p:sp>
      <p:sp>
        <p:nvSpPr>
          <p:cNvPr id="98" name="Shape 96"/>
          <p:cNvSpPr/>
          <p:nvPr/>
        </p:nvSpPr>
        <p:spPr>
          <a:xfrm>
            <a:off x="1353312" y="4306824"/>
            <a:ext cx="210312" cy="210312"/>
          </a:xfrm>
          <a:prstGeom prst="rect">
            <a:avLst/>
          </a:prstGeom>
          <a:solidFill>
            <a:srgbClr val="D5DEE8"/>
          </a:solidFill>
          <a:ln/>
        </p:spPr>
      </p:sp>
      <p:sp>
        <p:nvSpPr>
          <p:cNvPr id="99" name="Shape 97"/>
          <p:cNvSpPr/>
          <p:nvPr/>
        </p:nvSpPr>
        <p:spPr>
          <a:xfrm>
            <a:off x="1618488" y="4306824"/>
            <a:ext cx="210312" cy="210312"/>
          </a:xfrm>
          <a:prstGeom prst="rect">
            <a:avLst/>
          </a:prstGeom>
          <a:solidFill>
            <a:srgbClr val="D5DEE8"/>
          </a:solidFill>
          <a:ln/>
        </p:spPr>
      </p:sp>
      <p:sp>
        <p:nvSpPr>
          <p:cNvPr id="100" name="Shape 98"/>
          <p:cNvSpPr/>
          <p:nvPr/>
        </p:nvSpPr>
        <p:spPr>
          <a:xfrm>
            <a:off x="1883664" y="4306824"/>
            <a:ext cx="210312" cy="210312"/>
          </a:xfrm>
          <a:prstGeom prst="rect">
            <a:avLst/>
          </a:prstGeom>
          <a:solidFill>
            <a:srgbClr val="D5DEE8"/>
          </a:solidFill>
          <a:ln/>
        </p:spPr>
      </p:sp>
      <p:sp>
        <p:nvSpPr>
          <p:cNvPr id="101" name="Shape 99"/>
          <p:cNvSpPr/>
          <p:nvPr/>
        </p:nvSpPr>
        <p:spPr>
          <a:xfrm>
            <a:off x="2148840" y="4306824"/>
            <a:ext cx="210312" cy="210312"/>
          </a:xfrm>
          <a:prstGeom prst="rect">
            <a:avLst/>
          </a:prstGeom>
          <a:solidFill>
            <a:srgbClr val="D5DEE8"/>
          </a:solidFill>
          <a:ln/>
        </p:spPr>
      </p:sp>
      <p:sp>
        <p:nvSpPr>
          <p:cNvPr id="102" name="Shape 100"/>
          <p:cNvSpPr/>
          <p:nvPr/>
        </p:nvSpPr>
        <p:spPr>
          <a:xfrm>
            <a:off x="2414016" y="4306824"/>
            <a:ext cx="210312" cy="210312"/>
          </a:xfrm>
          <a:prstGeom prst="rect">
            <a:avLst/>
          </a:prstGeom>
          <a:solidFill>
            <a:srgbClr val="D5DEE8"/>
          </a:solidFill>
          <a:ln/>
        </p:spPr>
      </p:sp>
      <p:sp>
        <p:nvSpPr>
          <p:cNvPr id="103" name="Shape 101"/>
          <p:cNvSpPr/>
          <p:nvPr/>
        </p:nvSpPr>
        <p:spPr>
          <a:xfrm>
            <a:off x="2679192" y="4306824"/>
            <a:ext cx="210312" cy="210312"/>
          </a:xfrm>
          <a:prstGeom prst="rect">
            <a:avLst/>
          </a:prstGeom>
          <a:solidFill>
            <a:srgbClr val="D5DEE8"/>
          </a:solidFill>
          <a:ln/>
        </p:spPr>
      </p:sp>
      <p:sp>
        <p:nvSpPr>
          <p:cNvPr id="104" name="Shape 102"/>
          <p:cNvSpPr/>
          <p:nvPr/>
        </p:nvSpPr>
        <p:spPr>
          <a:xfrm>
            <a:off x="2944368" y="4306824"/>
            <a:ext cx="210312" cy="210312"/>
          </a:xfrm>
          <a:prstGeom prst="rect">
            <a:avLst/>
          </a:prstGeom>
          <a:solidFill>
            <a:srgbClr val="D5DEE8"/>
          </a:solidFill>
          <a:ln/>
        </p:spPr>
      </p:sp>
      <p:sp>
        <p:nvSpPr>
          <p:cNvPr id="105" name="Shape 103"/>
          <p:cNvSpPr/>
          <p:nvPr/>
        </p:nvSpPr>
        <p:spPr>
          <a:xfrm>
            <a:off x="3209544" y="4306824"/>
            <a:ext cx="210312" cy="210312"/>
          </a:xfrm>
          <a:prstGeom prst="rect">
            <a:avLst/>
          </a:prstGeom>
          <a:solidFill>
            <a:srgbClr val="D5DEE8"/>
          </a:solidFill>
          <a:ln/>
        </p:spPr>
      </p:sp>
      <p:sp>
        <p:nvSpPr>
          <p:cNvPr id="106" name="Text 104"/>
          <p:cNvSpPr txBox="1"/>
          <p:nvPr/>
        </p:nvSpPr>
        <p:spPr>
          <a:xfrm>
            <a:off x="3611880" y="1920240"/>
            <a:ext cx="2240280" cy="365760"/>
          </a:xfrm>
          <a:prstGeom prst="rect">
            <a:avLst/>
          </a:prstGeom>
          <a:noFill/>
          <a:ln/>
        </p:spPr>
        <p:txBody>
          <a:bodyPr wrap="square" lIns="0" tIns="0" rIns="0" bIns="0" rtlCol="0" anchor="t"/>
          <a:lstStyle/>
          <a:p>
            <a:pPr marL="0" indent="0">
              <a:buNone/>
            </a:pPr>
            <a:r>
              <a:rPr lang="en-US" sz="1600" b="1" dirty="0">
                <a:solidFill>
                  <a:srgbClr val="13294B"/>
                </a:solidFill>
                <a:latin typeface="Calibri" pitchFamily="34" charset="0"/>
                <a:ea typeface="Calibri" pitchFamily="34" charset="-122"/>
                <a:cs typeface="Calibri" pitchFamily="34" charset="-120"/>
              </a:rPr>
              <a:t>Primeras 1,000</a:t>
            </a:r>
            <a:endParaRPr lang="en-US" sz="1600" dirty="0"/>
          </a:p>
        </p:txBody>
      </p:sp>
      <p:sp>
        <p:nvSpPr>
          <p:cNvPr id="107" name="Text 105"/>
          <p:cNvSpPr txBox="1"/>
          <p:nvPr/>
        </p:nvSpPr>
        <p:spPr>
          <a:xfrm>
            <a:off x="3611880" y="2286000"/>
            <a:ext cx="2240280" cy="320040"/>
          </a:xfrm>
          <a:prstGeom prst="rect">
            <a:avLst/>
          </a:prstGeom>
          <a:noFill/>
          <a:ln/>
        </p:spPr>
        <p:txBody>
          <a:bodyPr wrap="square" lIns="0" tIns="0" rIns="0" bIns="0" rtlCol="0" anchor="t"/>
          <a:lstStyle/>
          <a:p>
            <a:pPr marL="0" indent="0">
              <a:buNone/>
            </a:pPr>
            <a:r>
              <a:rPr lang="en-US" sz="1250" dirty="0">
                <a:solidFill>
                  <a:srgbClr val="5B6B7F"/>
                </a:solidFill>
                <a:latin typeface="Calibri" pitchFamily="34" charset="0"/>
                <a:ea typeface="Calibri" pitchFamily="34" charset="-122"/>
                <a:cs typeface="Calibri" pitchFamily="34" charset="-120"/>
              </a:rPr>
              <a:t>jun 2011 – jul 2013</a:t>
            </a:r>
            <a:endParaRPr lang="en-US" sz="1250" dirty="0"/>
          </a:p>
        </p:txBody>
      </p:sp>
      <p:sp>
        <p:nvSpPr>
          <p:cNvPr id="108" name="Text 106"/>
          <p:cNvSpPr txBox="1"/>
          <p:nvPr/>
        </p:nvSpPr>
        <p:spPr>
          <a:xfrm>
            <a:off x="3611880" y="2743200"/>
            <a:ext cx="2240280" cy="1005840"/>
          </a:xfrm>
          <a:prstGeom prst="rect">
            <a:avLst/>
          </a:prstGeom>
          <a:noFill/>
          <a:ln/>
        </p:spPr>
        <p:txBody>
          <a:bodyPr wrap="square" lIns="0" tIns="0" rIns="0" bIns="0" rtlCol="0" anchor="ctr"/>
          <a:lstStyle/>
          <a:p>
            <a:pPr marL="0" indent="0">
              <a:buNone/>
            </a:pPr>
            <a:r>
              <a:rPr lang="en-US" sz="4800" b="1" dirty="0">
                <a:solidFill>
                  <a:srgbClr val="E8704F"/>
                </a:solidFill>
                <a:latin typeface="Arial" pitchFamily="34" charset="0"/>
                <a:ea typeface="Arial" pitchFamily="34" charset="-122"/>
                <a:cs typeface="Arial" pitchFamily="34" charset="-120"/>
              </a:rPr>
              <a:t>24.9%</a:t>
            </a:r>
            <a:endParaRPr lang="en-US" sz="4800" dirty="0"/>
          </a:p>
        </p:txBody>
      </p:sp>
      <p:sp>
        <p:nvSpPr>
          <p:cNvPr id="109" name="Text 107"/>
          <p:cNvSpPr txBox="1"/>
          <p:nvPr/>
        </p:nvSpPr>
        <p:spPr>
          <a:xfrm>
            <a:off x="3611880" y="3749040"/>
            <a:ext cx="2240280" cy="731520"/>
          </a:xfrm>
          <a:prstGeom prst="rect">
            <a:avLst/>
          </a:prstGeom>
          <a:noFill/>
          <a:ln/>
        </p:spPr>
        <p:txBody>
          <a:bodyPr wrap="square" lIns="0" tIns="0" rIns="0" bIns="0" rtlCol="0" anchor="t"/>
          <a:lstStyle/>
          <a:p>
            <a:pPr marL="0" indent="0">
              <a:buNone/>
            </a:pPr>
            <a:r>
              <a:rPr lang="en-US" sz="1350" dirty="0">
                <a:solidFill>
                  <a:srgbClr val="1F2A37"/>
                </a:solidFill>
                <a:latin typeface="Calibri" pitchFamily="34" charset="0"/>
                <a:ea typeface="Calibri" pitchFamily="34" charset="-122"/>
                <a:cs typeface="Calibri" pitchFamily="34" charset="-120"/>
              </a:rPr>
              <a:t>de las consultas con antibiótico oral</a:t>
            </a:r>
            <a:endParaRPr lang="en-US" sz="1350" dirty="0"/>
          </a:p>
        </p:txBody>
      </p:sp>
      <p:sp>
        <p:nvSpPr>
          <p:cNvPr id="110" name="Shape 108"/>
          <p:cNvSpPr/>
          <p:nvPr/>
        </p:nvSpPr>
        <p:spPr>
          <a:xfrm>
            <a:off x="6199632" y="1645920"/>
            <a:ext cx="5440680" cy="3383280"/>
          </a:xfrm>
          <a:prstGeom prst="roundRect">
            <a:avLst>
              <a:gd name="adj" fmla="val 2703"/>
            </a:avLst>
          </a:prstGeom>
          <a:solidFill>
            <a:srgbClr val="F3F6FA"/>
          </a:solidFill>
          <a:ln/>
        </p:spPr>
      </p:sp>
      <p:sp>
        <p:nvSpPr>
          <p:cNvPr id="111" name="Shape 109"/>
          <p:cNvSpPr/>
          <p:nvPr/>
        </p:nvSpPr>
        <p:spPr>
          <a:xfrm>
            <a:off x="6473952" y="1920240"/>
            <a:ext cx="210312" cy="210312"/>
          </a:xfrm>
          <a:prstGeom prst="rect">
            <a:avLst/>
          </a:prstGeom>
          <a:solidFill>
            <a:srgbClr val="9A5B00"/>
          </a:solidFill>
          <a:ln/>
        </p:spPr>
      </p:sp>
      <p:sp>
        <p:nvSpPr>
          <p:cNvPr id="112" name="Shape 110"/>
          <p:cNvSpPr/>
          <p:nvPr/>
        </p:nvSpPr>
        <p:spPr>
          <a:xfrm>
            <a:off x="6739128" y="1920240"/>
            <a:ext cx="210312" cy="210312"/>
          </a:xfrm>
          <a:prstGeom prst="rect">
            <a:avLst/>
          </a:prstGeom>
          <a:solidFill>
            <a:srgbClr val="9A5B00"/>
          </a:solidFill>
          <a:ln/>
        </p:spPr>
      </p:sp>
      <p:sp>
        <p:nvSpPr>
          <p:cNvPr id="113" name="Shape 111"/>
          <p:cNvSpPr/>
          <p:nvPr/>
        </p:nvSpPr>
        <p:spPr>
          <a:xfrm>
            <a:off x="7004304" y="1920240"/>
            <a:ext cx="210312" cy="210312"/>
          </a:xfrm>
          <a:prstGeom prst="rect">
            <a:avLst/>
          </a:prstGeom>
          <a:solidFill>
            <a:srgbClr val="9A5B00"/>
          </a:solidFill>
          <a:ln/>
        </p:spPr>
      </p:sp>
      <p:sp>
        <p:nvSpPr>
          <p:cNvPr id="114" name="Shape 112"/>
          <p:cNvSpPr/>
          <p:nvPr/>
        </p:nvSpPr>
        <p:spPr>
          <a:xfrm>
            <a:off x="7269480" y="1920240"/>
            <a:ext cx="210312" cy="210312"/>
          </a:xfrm>
          <a:prstGeom prst="rect">
            <a:avLst/>
          </a:prstGeom>
          <a:solidFill>
            <a:srgbClr val="9A5B00"/>
          </a:solidFill>
          <a:ln/>
        </p:spPr>
      </p:sp>
      <p:sp>
        <p:nvSpPr>
          <p:cNvPr id="115" name="Shape 113"/>
          <p:cNvSpPr/>
          <p:nvPr/>
        </p:nvSpPr>
        <p:spPr>
          <a:xfrm>
            <a:off x="7534656" y="1920240"/>
            <a:ext cx="210312" cy="210312"/>
          </a:xfrm>
          <a:prstGeom prst="rect">
            <a:avLst/>
          </a:prstGeom>
          <a:solidFill>
            <a:srgbClr val="D5DEE8"/>
          </a:solidFill>
          <a:ln/>
        </p:spPr>
      </p:sp>
      <p:sp>
        <p:nvSpPr>
          <p:cNvPr id="116" name="Shape 114"/>
          <p:cNvSpPr/>
          <p:nvPr/>
        </p:nvSpPr>
        <p:spPr>
          <a:xfrm>
            <a:off x="7799832" y="1920240"/>
            <a:ext cx="210312" cy="210312"/>
          </a:xfrm>
          <a:prstGeom prst="rect">
            <a:avLst/>
          </a:prstGeom>
          <a:solidFill>
            <a:srgbClr val="D5DEE8"/>
          </a:solidFill>
          <a:ln/>
        </p:spPr>
      </p:sp>
      <p:sp>
        <p:nvSpPr>
          <p:cNvPr id="117" name="Shape 115"/>
          <p:cNvSpPr/>
          <p:nvPr/>
        </p:nvSpPr>
        <p:spPr>
          <a:xfrm>
            <a:off x="8065008" y="1920240"/>
            <a:ext cx="210312" cy="210312"/>
          </a:xfrm>
          <a:prstGeom prst="rect">
            <a:avLst/>
          </a:prstGeom>
          <a:solidFill>
            <a:srgbClr val="D5DEE8"/>
          </a:solidFill>
          <a:ln/>
        </p:spPr>
      </p:sp>
      <p:sp>
        <p:nvSpPr>
          <p:cNvPr id="118" name="Shape 116"/>
          <p:cNvSpPr/>
          <p:nvPr/>
        </p:nvSpPr>
        <p:spPr>
          <a:xfrm>
            <a:off x="8330184" y="1920240"/>
            <a:ext cx="210312" cy="210312"/>
          </a:xfrm>
          <a:prstGeom prst="rect">
            <a:avLst/>
          </a:prstGeom>
          <a:solidFill>
            <a:srgbClr val="D5DEE8"/>
          </a:solidFill>
          <a:ln/>
        </p:spPr>
      </p:sp>
      <p:sp>
        <p:nvSpPr>
          <p:cNvPr id="119" name="Shape 117"/>
          <p:cNvSpPr/>
          <p:nvPr/>
        </p:nvSpPr>
        <p:spPr>
          <a:xfrm>
            <a:off x="8595360" y="1920240"/>
            <a:ext cx="210312" cy="210312"/>
          </a:xfrm>
          <a:prstGeom prst="rect">
            <a:avLst/>
          </a:prstGeom>
          <a:solidFill>
            <a:srgbClr val="D5DEE8"/>
          </a:solidFill>
          <a:ln/>
        </p:spPr>
      </p:sp>
      <p:sp>
        <p:nvSpPr>
          <p:cNvPr id="120" name="Shape 118"/>
          <p:cNvSpPr/>
          <p:nvPr/>
        </p:nvSpPr>
        <p:spPr>
          <a:xfrm>
            <a:off x="8860536" y="1920240"/>
            <a:ext cx="210312" cy="210312"/>
          </a:xfrm>
          <a:prstGeom prst="rect">
            <a:avLst/>
          </a:prstGeom>
          <a:solidFill>
            <a:srgbClr val="D5DEE8"/>
          </a:solidFill>
          <a:ln/>
        </p:spPr>
      </p:sp>
      <p:sp>
        <p:nvSpPr>
          <p:cNvPr id="121" name="Shape 119"/>
          <p:cNvSpPr/>
          <p:nvPr/>
        </p:nvSpPr>
        <p:spPr>
          <a:xfrm>
            <a:off x="6473952" y="2185416"/>
            <a:ext cx="210312" cy="210312"/>
          </a:xfrm>
          <a:prstGeom prst="rect">
            <a:avLst/>
          </a:prstGeom>
          <a:solidFill>
            <a:srgbClr val="D5DEE8"/>
          </a:solidFill>
          <a:ln/>
        </p:spPr>
      </p:sp>
      <p:sp>
        <p:nvSpPr>
          <p:cNvPr id="122" name="Shape 120"/>
          <p:cNvSpPr/>
          <p:nvPr/>
        </p:nvSpPr>
        <p:spPr>
          <a:xfrm>
            <a:off x="6739128" y="2185416"/>
            <a:ext cx="210312" cy="210312"/>
          </a:xfrm>
          <a:prstGeom prst="rect">
            <a:avLst/>
          </a:prstGeom>
          <a:solidFill>
            <a:srgbClr val="D5DEE8"/>
          </a:solidFill>
          <a:ln/>
        </p:spPr>
      </p:sp>
      <p:sp>
        <p:nvSpPr>
          <p:cNvPr id="123" name="Shape 121"/>
          <p:cNvSpPr/>
          <p:nvPr/>
        </p:nvSpPr>
        <p:spPr>
          <a:xfrm>
            <a:off x="7004304" y="2185416"/>
            <a:ext cx="210312" cy="210312"/>
          </a:xfrm>
          <a:prstGeom prst="rect">
            <a:avLst/>
          </a:prstGeom>
          <a:solidFill>
            <a:srgbClr val="D5DEE8"/>
          </a:solidFill>
          <a:ln/>
        </p:spPr>
      </p:sp>
      <p:sp>
        <p:nvSpPr>
          <p:cNvPr id="124" name="Shape 122"/>
          <p:cNvSpPr/>
          <p:nvPr/>
        </p:nvSpPr>
        <p:spPr>
          <a:xfrm>
            <a:off x="7269480" y="2185416"/>
            <a:ext cx="210312" cy="210312"/>
          </a:xfrm>
          <a:prstGeom prst="rect">
            <a:avLst/>
          </a:prstGeom>
          <a:solidFill>
            <a:srgbClr val="D5DEE8"/>
          </a:solidFill>
          <a:ln/>
        </p:spPr>
      </p:sp>
      <p:sp>
        <p:nvSpPr>
          <p:cNvPr id="125" name="Shape 123"/>
          <p:cNvSpPr/>
          <p:nvPr/>
        </p:nvSpPr>
        <p:spPr>
          <a:xfrm>
            <a:off x="7534656" y="2185416"/>
            <a:ext cx="210312" cy="210312"/>
          </a:xfrm>
          <a:prstGeom prst="rect">
            <a:avLst/>
          </a:prstGeom>
          <a:solidFill>
            <a:srgbClr val="D5DEE8"/>
          </a:solidFill>
          <a:ln/>
        </p:spPr>
      </p:sp>
      <p:sp>
        <p:nvSpPr>
          <p:cNvPr id="126" name="Shape 124"/>
          <p:cNvSpPr/>
          <p:nvPr/>
        </p:nvSpPr>
        <p:spPr>
          <a:xfrm>
            <a:off x="7799832" y="2185416"/>
            <a:ext cx="210312" cy="210312"/>
          </a:xfrm>
          <a:prstGeom prst="rect">
            <a:avLst/>
          </a:prstGeom>
          <a:solidFill>
            <a:srgbClr val="D5DEE8"/>
          </a:solidFill>
          <a:ln/>
        </p:spPr>
      </p:sp>
      <p:sp>
        <p:nvSpPr>
          <p:cNvPr id="127" name="Shape 125"/>
          <p:cNvSpPr/>
          <p:nvPr/>
        </p:nvSpPr>
        <p:spPr>
          <a:xfrm>
            <a:off x="8065008" y="2185416"/>
            <a:ext cx="210312" cy="210312"/>
          </a:xfrm>
          <a:prstGeom prst="rect">
            <a:avLst/>
          </a:prstGeom>
          <a:solidFill>
            <a:srgbClr val="D5DEE8"/>
          </a:solidFill>
          <a:ln/>
        </p:spPr>
      </p:sp>
      <p:sp>
        <p:nvSpPr>
          <p:cNvPr id="128" name="Shape 126"/>
          <p:cNvSpPr/>
          <p:nvPr/>
        </p:nvSpPr>
        <p:spPr>
          <a:xfrm>
            <a:off x="8330184" y="2185416"/>
            <a:ext cx="210312" cy="210312"/>
          </a:xfrm>
          <a:prstGeom prst="rect">
            <a:avLst/>
          </a:prstGeom>
          <a:solidFill>
            <a:srgbClr val="D5DEE8"/>
          </a:solidFill>
          <a:ln/>
        </p:spPr>
      </p:sp>
      <p:sp>
        <p:nvSpPr>
          <p:cNvPr id="129" name="Shape 127"/>
          <p:cNvSpPr/>
          <p:nvPr/>
        </p:nvSpPr>
        <p:spPr>
          <a:xfrm>
            <a:off x="8595360" y="2185416"/>
            <a:ext cx="210312" cy="210312"/>
          </a:xfrm>
          <a:prstGeom prst="rect">
            <a:avLst/>
          </a:prstGeom>
          <a:solidFill>
            <a:srgbClr val="D5DEE8"/>
          </a:solidFill>
          <a:ln/>
        </p:spPr>
      </p:sp>
      <p:sp>
        <p:nvSpPr>
          <p:cNvPr id="130" name="Shape 128"/>
          <p:cNvSpPr/>
          <p:nvPr/>
        </p:nvSpPr>
        <p:spPr>
          <a:xfrm>
            <a:off x="8860536" y="2185416"/>
            <a:ext cx="210312" cy="210312"/>
          </a:xfrm>
          <a:prstGeom prst="rect">
            <a:avLst/>
          </a:prstGeom>
          <a:solidFill>
            <a:srgbClr val="D5DEE8"/>
          </a:solidFill>
          <a:ln/>
        </p:spPr>
      </p:sp>
      <p:sp>
        <p:nvSpPr>
          <p:cNvPr id="131" name="Shape 129"/>
          <p:cNvSpPr/>
          <p:nvPr/>
        </p:nvSpPr>
        <p:spPr>
          <a:xfrm>
            <a:off x="6473952" y="2450592"/>
            <a:ext cx="210312" cy="210312"/>
          </a:xfrm>
          <a:prstGeom prst="rect">
            <a:avLst/>
          </a:prstGeom>
          <a:solidFill>
            <a:srgbClr val="D5DEE8"/>
          </a:solidFill>
          <a:ln/>
        </p:spPr>
      </p:sp>
      <p:sp>
        <p:nvSpPr>
          <p:cNvPr id="132" name="Shape 130"/>
          <p:cNvSpPr/>
          <p:nvPr/>
        </p:nvSpPr>
        <p:spPr>
          <a:xfrm>
            <a:off x="6739128" y="2450592"/>
            <a:ext cx="210312" cy="210312"/>
          </a:xfrm>
          <a:prstGeom prst="rect">
            <a:avLst/>
          </a:prstGeom>
          <a:solidFill>
            <a:srgbClr val="D5DEE8"/>
          </a:solidFill>
          <a:ln/>
        </p:spPr>
      </p:sp>
      <p:sp>
        <p:nvSpPr>
          <p:cNvPr id="133" name="Shape 131"/>
          <p:cNvSpPr/>
          <p:nvPr/>
        </p:nvSpPr>
        <p:spPr>
          <a:xfrm>
            <a:off x="7004304" y="2450592"/>
            <a:ext cx="210312" cy="210312"/>
          </a:xfrm>
          <a:prstGeom prst="rect">
            <a:avLst/>
          </a:prstGeom>
          <a:solidFill>
            <a:srgbClr val="D5DEE8"/>
          </a:solidFill>
          <a:ln/>
        </p:spPr>
      </p:sp>
      <p:sp>
        <p:nvSpPr>
          <p:cNvPr id="134" name="Shape 132"/>
          <p:cNvSpPr/>
          <p:nvPr/>
        </p:nvSpPr>
        <p:spPr>
          <a:xfrm>
            <a:off x="7269480" y="2450592"/>
            <a:ext cx="210312" cy="210312"/>
          </a:xfrm>
          <a:prstGeom prst="rect">
            <a:avLst/>
          </a:prstGeom>
          <a:solidFill>
            <a:srgbClr val="D5DEE8"/>
          </a:solidFill>
          <a:ln/>
        </p:spPr>
      </p:sp>
      <p:sp>
        <p:nvSpPr>
          <p:cNvPr id="135" name="Shape 133"/>
          <p:cNvSpPr/>
          <p:nvPr/>
        </p:nvSpPr>
        <p:spPr>
          <a:xfrm>
            <a:off x="7534656" y="2450592"/>
            <a:ext cx="210312" cy="210312"/>
          </a:xfrm>
          <a:prstGeom prst="rect">
            <a:avLst/>
          </a:prstGeom>
          <a:solidFill>
            <a:srgbClr val="D5DEE8"/>
          </a:solidFill>
          <a:ln/>
        </p:spPr>
      </p:sp>
      <p:sp>
        <p:nvSpPr>
          <p:cNvPr id="136" name="Shape 134"/>
          <p:cNvSpPr/>
          <p:nvPr/>
        </p:nvSpPr>
        <p:spPr>
          <a:xfrm>
            <a:off x="7799832" y="2450592"/>
            <a:ext cx="210312" cy="210312"/>
          </a:xfrm>
          <a:prstGeom prst="rect">
            <a:avLst/>
          </a:prstGeom>
          <a:solidFill>
            <a:srgbClr val="D5DEE8"/>
          </a:solidFill>
          <a:ln/>
        </p:spPr>
      </p:sp>
      <p:sp>
        <p:nvSpPr>
          <p:cNvPr id="137" name="Shape 135"/>
          <p:cNvSpPr/>
          <p:nvPr/>
        </p:nvSpPr>
        <p:spPr>
          <a:xfrm>
            <a:off x="8065008" y="2450592"/>
            <a:ext cx="210312" cy="210312"/>
          </a:xfrm>
          <a:prstGeom prst="rect">
            <a:avLst/>
          </a:prstGeom>
          <a:solidFill>
            <a:srgbClr val="D5DEE8"/>
          </a:solidFill>
          <a:ln/>
        </p:spPr>
      </p:sp>
      <p:sp>
        <p:nvSpPr>
          <p:cNvPr id="138" name="Shape 136"/>
          <p:cNvSpPr/>
          <p:nvPr/>
        </p:nvSpPr>
        <p:spPr>
          <a:xfrm>
            <a:off x="8330184" y="2450592"/>
            <a:ext cx="210312" cy="210312"/>
          </a:xfrm>
          <a:prstGeom prst="rect">
            <a:avLst/>
          </a:prstGeom>
          <a:solidFill>
            <a:srgbClr val="D5DEE8"/>
          </a:solidFill>
          <a:ln/>
        </p:spPr>
      </p:sp>
      <p:sp>
        <p:nvSpPr>
          <p:cNvPr id="139" name="Shape 137"/>
          <p:cNvSpPr/>
          <p:nvPr/>
        </p:nvSpPr>
        <p:spPr>
          <a:xfrm>
            <a:off x="8595360" y="2450592"/>
            <a:ext cx="210312" cy="210312"/>
          </a:xfrm>
          <a:prstGeom prst="rect">
            <a:avLst/>
          </a:prstGeom>
          <a:solidFill>
            <a:srgbClr val="D5DEE8"/>
          </a:solidFill>
          <a:ln/>
        </p:spPr>
      </p:sp>
      <p:sp>
        <p:nvSpPr>
          <p:cNvPr id="140" name="Shape 138"/>
          <p:cNvSpPr/>
          <p:nvPr/>
        </p:nvSpPr>
        <p:spPr>
          <a:xfrm>
            <a:off x="8860536" y="2450592"/>
            <a:ext cx="210312" cy="210312"/>
          </a:xfrm>
          <a:prstGeom prst="rect">
            <a:avLst/>
          </a:prstGeom>
          <a:solidFill>
            <a:srgbClr val="D5DEE8"/>
          </a:solidFill>
          <a:ln/>
        </p:spPr>
      </p:sp>
      <p:sp>
        <p:nvSpPr>
          <p:cNvPr id="141" name="Shape 139"/>
          <p:cNvSpPr/>
          <p:nvPr/>
        </p:nvSpPr>
        <p:spPr>
          <a:xfrm>
            <a:off x="6473952" y="2715768"/>
            <a:ext cx="210312" cy="210312"/>
          </a:xfrm>
          <a:prstGeom prst="rect">
            <a:avLst/>
          </a:prstGeom>
          <a:solidFill>
            <a:srgbClr val="D5DEE8"/>
          </a:solidFill>
          <a:ln/>
        </p:spPr>
      </p:sp>
      <p:sp>
        <p:nvSpPr>
          <p:cNvPr id="142" name="Shape 140"/>
          <p:cNvSpPr/>
          <p:nvPr/>
        </p:nvSpPr>
        <p:spPr>
          <a:xfrm>
            <a:off x="6739128" y="2715768"/>
            <a:ext cx="210312" cy="210312"/>
          </a:xfrm>
          <a:prstGeom prst="rect">
            <a:avLst/>
          </a:prstGeom>
          <a:solidFill>
            <a:srgbClr val="D5DEE8"/>
          </a:solidFill>
          <a:ln/>
        </p:spPr>
      </p:sp>
      <p:sp>
        <p:nvSpPr>
          <p:cNvPr id="143" name="Shape 141"/>
          <p:cNvSpPr/>
          <p:nvPr/>
        </p:nvSpPr>
        <p:spPr>
          <a:xfrm>
            <a:off x="7004304" y="2715768"/>
            <a:ext cx="210312" cy="210312"/>
          </a:xfrm>
          <a:prstGeom prst="rect">
            <a:avLst/>
          </a:prstGeom>
          <a:solidFill>
            <a:srgbClr val="D5DEE8"/>
          </a:solidFill>
          <a:ln/>
        </p:spPr>
      </p:sp>
      <p:sp>
        <p:nvSpPr>
          <p:cNvPr id="144" name="Shape 142"/>
          <p:cNvSpPr/>
          <p:nvPr/>
        </p:nvSpPr>
        <p:spPr>
          <a:xfrm>
            <a:off x="7269480" y="2715768"/>
            <a:ext cx="210312" cy="210312"/>
          </a:xfrm>
          <a:prstGeom prst="rect">
            <a:avLst/>
          </a:prstGeom>
          <a:solidFill>
            <a:srgbClr val="D5DEE8"/>
          </a:solidFill>
          <a:ln/>
        </p:spPr>
      </p:sp>
      <p:sp>
        <p:nvSpPr>
          <p:cNvPr id="145" name="Shape 143"/>
          <p:cNvSpPr/>
          <p:nvPr/>
        </p:nvSpPr>
        <p:spPr>
          <a:xfrm>
            <a:off x="7534656" y="2715768"/>
            <a:ext cx="210312" cy="210312"/>
          </a:xfrm>
          <a:prstGeom prst="rect">
            <a:avLst/>
          </a:prstGeom>
          <a:solidFill>
            <a:srgbClr val="D5DEE8"/>
          </a:solidFill>
          <a:ln/>
        </p:spPr>
      </p:sp>
      <p:sp>
        <p:nvSpPr>
          <p:cNvPr id="146" name="Shape 144"/>
          <p:cNvSpPr/>
          <p:nvPr/>
        </p:nvSpPr>
        <p:spPr>
          <a:xfrm>
            <a:off x="7799832" y="2715768"/>
            <a:ext cx="210312" cy="210312"/>
          </a:xfrm>
          <a:prstGeom prst="rect">
            <a:avLst/>
          </a:prstGeom>
          <a:solidFill>
            <a:srgbClr val="D5DEE8"/>
          </a:solidFill>
          <a:ln/>
        </p:spPr>
      </p:sp>
      <p:sp>
        <p:nvSpPr>
          <p:cNvPr id="147" name="Shape 145"/>
          <p:cNvSpPr/>
          <p:nvPr/>
        </p:nvSpPr>
        <p:spPr>
          <a:xfrm>
            <a:off x="8065008" y="2715768"/>
            <a:ext cx="210312" cy="210312"/>
          </a:xfrm>
          <a:prstGeom prst="rect">
            <a:avLst/>
          </a:prstGeom>
          <a:solidFill>
            <a:srgbClr val="D5DEE8"/>
          </a:solidFill>
          <a:ln/>
        </p:spPr>
      </p:sp>
      <p:sp>
        <p:nvSpPr>
          <p:cNvPr id="148" name="Shape 146"/>
          <p:cNvSpPr/>
          <p:nvPr/>
        </p:nvSpPr>
        <p:spPr>
          <a:xfrm>
            <a:off x="8330184" y="2715768"/>
            <a:ext cx="210312" cy="210312"/>
          </a:xfrm>
          <a:prstGeom prst="rect">
            <a:avLst/>
          </a:prstGeom>
          <a:solidFill>
            <a:srgbClr val="D5DEE8"/>
          </a:solidFill>
          <a:ln/>
        </p:spPr>
      </p:sp>
      <p:sp>
        <p:nvSpPr>
          <p:cNvPr id="149" name="Shape 147"/>
          <p:cNvSpPr/>
          <p:nvPr/>
        </p:nvSpPr>
        <p:spPr>
          <a:xfrm>
            <a:off x="8595360" y="2715768"/>
            <a:ext cx="210312" cy="210312"/>
          </a:xfrm>
          <a:prstGeom prst="rect">
            <a:avLst/>
          </a:prstGeom>
          <a:solidFill>
            <a:srgbClr val="D5DEE8"/>
          </a:solidFill>
          <a:ln/>
        </p:spPr>
      </p:sp>
      <p:sp>
        <p:nvSpPr>
          <p:cNvPr id="150" name="Shape 148"/>
          <p:cNvSpPr/>
          <p:nvPr/>
        </p:nvSpPr>
        <p:spPr>
          <a:xfrm>
            <a:off x="8860536" y="2715768"/>
            <a:ext cx="210312" cy="210312"/>
          </a:xfrm>
          <a:prstGeom prst="rect">
            <a:avLst/>
          </a:prstGeom>
          <a:solidFill>
            <a:srgbClr val="D5DEE8"/>
          </a:solidFill>
          <a:ln/>
        </p:spPr>
      </p:sp>
      <p:sp>
        <p:nvSpPr>
          <p:cNvPr id="151" name="Shape 149"/>
          <p:cNvSpPr/>
          <p:nvPr/>
        </p:nvSpPr>
        <p:spPr>
          <a:xfrm>
            <a:off x="6473952" y="2980944"/>
            <a:ext cx="210312" cy="210312"/>
          </a:xfrm>
          <a:prstGeom prst="rect">
            <a:avLst/>
          </a:prstGeom>
          <a:solidFill>
            <a:srgbClr val="D5DEE8"/>
          </a:solidFill>
          <a:ln/>
        </p:spPr>
      </p:sp>
      <p:sp>
        <p:nvSpPr>
          <p:cNvPr id="152" name="Shape 150"/>
          <p:cNvSpPr/>
          <p:nvPr/>
        </p:nvSpPr>
        <p:spPr>
          <a:xfrm>
            <a:off x="6739128" y="2980944"/>
            <a:ext cx="210312" cy="210312"/>
          </a:xfrm>
          <a:prstGeom prst="rect">
            <a:avLst/>
          </a:prstGeom>
          <a:solidFill>
            <a:srgbClr val="D5DEE8"/>
          </a:solidFill>
          <a:ln/>
        </p:spPr>
      </p:sp>
      <p:sp>
        <p:nvSpPr>
          <p:cNvPr id="153" name="Shape 151"/>
          <p:cNvSpPr/>
          <p:nvPr/>
        </p:nvSpPr>
        <p:spPr>
          <a:xfrm>
            <a:off x="7004304" y="2980944"/>
            <a:ext cx="210312" cy="210312"/>
          </a:xfrm>
          <a:prstGeom prst="rect">
            <a:avLst/>
          </a:prstGeom>
          <a:solidFill>
            <a:srgbClr val="D5DEE8"/>
          </a:solidFill>
          <a:ln/>
        </p:spPr>
      </p:sp>
      <p:sp>
        <p:nvSpPr>
          <p:cNvPr id="154" name="Shape 152"/>
          <p:cNvSpPr/>
          <p:nvPr/>
        </p:nvSpPr>
        <p:spPr>
          <a:xfrm>
            <a:off x="7269480" y="2980944"/>
            <a:ext cx="210312" cy="210312"/>
          </a:xfrm>
          <a:prstGeom prst="rect">
            <a:avLst/>
          </a:prstGeom>
          <a:solidFill>
            <a:srgbClr val="D5DEE8"/>
          </a:solidFill>
          <a:ln/>
        </p:spPr>
      </p:sp>
      <p:sp>
        <p:nvSpPr>
          <p:cNvPr id="155" name="Shape 153"/>
          <p:cNvSpPr/>
          <p:nvPr/>
        </p:nvSpPr>
        <p:spPr>
          <a:xfrm>
            <a:off x="7534656" y="2980944"/>
            <a:ext cx="210312" cy="210312"/>
          </a:xfrm>
          <a:prstGeom prst="rect">
            <a:avLst/>
          </a:prstGeom>
          <a:solidFill>
            <a:srgbClr val="D5DEE8"/>
          </a:solidFill>
          <a:ln/>
        </p:spPr>
      </p:sp>
      <p:sp>
        <p:nvSpPr>
          <p:cNvPr id="156" name="Shape 154"/>
          <p:cNvSpPr/>
          <p:nvPr/>
        </p:nvSpPr>
        <p:spPr>
          <a:xfrm>
            <a:off x="7799832" y="2980944"/>
            <a:ext cx="210312" cy="210312"/>
          </a:xfrm>
          <a:prstGeom prst="rect">
            <a:avLst/>
          </a:prstGeom>
          <a:solidFill>
            <a:srgbClr val="D5DEE8"/>
          </a:solidFill>
          <a:ln/>
        </p:spPr>
      </p:sp>
      <p:sp>
        <p:nvSpPr>
          <p:cNvPr id="157" name="Shape 155"/>
          <p:cNvSpPr/>
          <p:nvPr/>
        </p:nvSpPr>
        <p:spPr>
          <a:xfrm>
            <a:off x="8065008" y="2980944"/>
            <a:ext cx="210312" cy="210312"/>
          </a:xfrm>
          <a:prstGeom prst="rect">
            <a:avLst/>
          </a:prstGeom>
          <a:solidFill>
            <a:srgbClr val="D5DEE8"/>
          </a:solidFill>
          <a:ln/>
        </p:spPr>
      </p:sp>
      <p:sp>
        <p:nvSpPr>
          <p:cNvPr id="158" name="Shape 156"/>
          <p:cNvSpPr/>
          <p:nvPr/>
        </p:nvSpPr>
        <p:spPr>
          <a:xfrm>
            <a:off x="8330184" y="2980944"/>
            <a:ext cx="210312" cy="210312"/>
          </a:xfrm>
          <a:prstGeom prst="rect">
            <a:avLst/>
          </a:prstGeom>
          <a:solidFill>
            <a:srgbClr val="D5DEE8"/>
          </a:solidFill>
          <a:ln/>
        </p:spPr>
      </p:sp>
      <p:sp>
        <p:nvSpPr>
          <p:cNvPr id="159" name="Shape 157"/>
          <p:cNvSpPr/>
          <p:nvPr/>
        </p:nvSpPr>
        <p:spPr>
          <a:xfrm>
            <a:off x="8595360" y="2980944"/>
            <a:ext cx="210312" cy="210312"/>
          </a:xfrm>
          <a:prstGeom prst="rect">
            <a:avLst/>
          </a:prstGeom>
          <a:solidFill>
            <a:srgbClr val="D5DEE8"/>
          </a:solidFill>
          <a:ln/>
        </p:spPr>
      </p:sp>
      <p:sp>
        <p:nvSpPr>
          <p:cNvPr id="160" name="Shape 158"/>
          <p:cNvSpPr/>
          <p:nvPr/>
        </p:nvSpPr>
        <p:spPr>
          <a:xfrm>
            <a:off x="8860536" y="2980944"/>
            <a:ext cx="210312" cy="210312"/>
          </a:xfrm>
          <a:prstGeom prst="rect">
            <a:avLst/>
          </a:prstGeom>
          <a:solidFill>
            <a:srgbClr val="D5DEE8"/>
          </a:solidFill>
          <a:ln/>
        </p:spPr>
      </p:sp>
      <p:sp>
        <p:nvSpPr>
          <p:cNvPr id="161" name="Shape 159"/>
          <p:cNvSpPr/>
          <p:nvPr/>
        </p:nvSpPr>
        <p:spPr>
          <a:xfrm>
            <a:off x="6473952" y="3246120"/>
            <a:ext cx="210312" cy="210312"/>
          </a:xfrm>
          <a:prstGeom prst="rect">
            <a:avLst/>
          </a:prstGeom>
          <a:solidFill>
            <a:srgbClr val="D5DEE8"/>
          </a:solidFill>
          <a:ln/>
        </p:spPr>
      </p:sp>
      <p:sp>
        <p:nvSpPr>
          <p:cNvPr id="162" name="Shape 160"/>
          <p:cNvSpPr/>
          <p:nvPr/>
        </p:nvSpPr>
        <p:spPr>
          <a:xfrm>
            <a:off x="6739128" y="3246120"/>
            <a:ext cx="210312" cy="210312"/>
          </a:xfrm>
          <a:prstGeom prst="rect">
            <a:avLst/>
          </a:prstGeom>
          <a:solidFill>
            <a:srgbClr val="D5DEE8"/>
          </a:solidFill>
          <a:ln/>
        </p:spPr>
      </p:sp>
      <p:sp>
        <p:nvSpPr>
          <p:cNvPr id="163" name="Shape 161"/>
          <p:cNvSpPr/>
          <p:nvPr/>
        </p:nvSpPr>
        <p:spPr>
          <a:xfrm>
            <a:off x="7004304" y="3246120"/>
            <a:ext cx="210312" cy="210312"/>
          </a:xfrm>
          <a:prstGeom prst="rect">
            <a:avLst/>
          </a:prstGeom>
          <a:solidFill>
            <a:srgbClr val="D5DEE8"/>
          </a:solidFill>
          <a:ln/>
        </p:spPr>
      </p:sp>
      <p:sp>
        <p:nvSpPr>
          <p:cNvPr id="164" name="Shape 162"/>
          <p:cNvSpPr/>
          <p:nvPr/>
        </p:nvSpPr>
        <p:spPr>
          <a:xfrm>
            <a:off x="7269480" y="3246120"/>
            <a:ext cx="210312" cy="210312"/>
          </a:xfrm>
          <a:prstGeom prst="rect">
            <a:avLst/>
          </a:prstGeom>
          <a:solidFill>
            <a:srgbClr val="D5DEE8"/>
          </a:solidFill>
          <a:ln/>
        </p:spPr>
      </p:sp>
      <p:sp>
        <p:nvSpPr>
          <p:cNvPr id="165" name="Shape 163"/>
          <p:cNvSpPr/>
          <p:nvPr/>
        </p:nvSpPr>
        <p:spPr>
          <a:xfrm>
            <a:off x="7534656" y="3246120"/>
            <a:ext cx="210312" cy="210312"/>
          </a:xfrm>
          <a:prstGeom prst="rect">
            <a:avLst/>
          </a:prstGeom>
          <a:solidFill>
            <a:srgbClr val="D5DEE8"/>
          </a:solidFill>
          <a:ln/>
        </p:spPr>
      </p:sp>
      <p:sp>
        <p:nvSpPr>
          <p:cNvPr id="166" name="Shape 164"/>
          <p:cNvSpPr/>
          <p:nvPr/>
        </p:nvSpPr>
        <p:spPr>
          <a:xfrm>
            <a:off x="7799832" y="3246120"/>
            <a:ext cx="210312" cy="210312"/>
          </a:xfrm>
          <a:prstGeom prst="rect">
            <a:avLst/>
          </a:prstGeom>
          <a:solidFill>
            <a:srgbClr val="D5DEE8"/>
          </a:solidFill>
          <a:ln/>
        </p:spPr>
      </p:sp>
      <p:sp>
        <p:nvSpPr>
          <p:cNvPr id="167" name="Shape 165"/>
          <p:cNvSpPr/>
          <p:nvPr/>
        </p:nvSpPr>
        <p:spPr>
          <a:xfrm>
            <a:off x="8065008" y="3246120"/>
            <a:ext cx="210312" cy="210312"/>
          </a:xfrm>
          <a:prstGeom prst="rect">
            <a:avLst/>
          </a:prstGeom>
          <a:solidFill>
            <a:srgbClr val="D5DEE8"/>
          </a:solidFill>
          <a:ln/>
        </p:spPr>
      </p:sp>
      <p:sp>
        <p:nvSpPr>
          <p:cNvPr id="168" name="Shape 166"/>
          <p:cNvSpPr/>
          <p:nvPr/>
        </p:nvSpPr>
        <p:spPr>
          <a:xfrm>
            <a:off x="8330184" y="3246120"/>
            <a:ext cx="210312" cy="210312"/>
          </a:xfrm>
          <a:prstGeom prst="rect">
            <a:avLst/>
          </a:prstGeom>
          <a:solidFill>
            <a:srgbClr val="D5DEE8"/>
          </a:solidFill>
          <a:ln/>
        </p:spPr>
      </p:sp>
      <p:sp>
        <p:nvSpPr>
          <p:cNvPr id="169" name="Shape 167"/>
          <p:cNvSpPr/>
          <p:nvPr/>
        </p:nvSpPr>
        <p:spPr>
          <a:xfrm>
            <a:off x="8595360" y="3246120"/>
            <a:ext cx="210312" cy="210312"/>
          </a:xfrm>
          <a:prstGeom prst="rect">
            <a:avLst/>
          </a:prstGeom>
          <a:solidFill>
            <a:srgbClr val="D5DEE8"/>
          </a:solidFill>
          <a:ln/>
        </p:spPr>
      </p:sp>
      <p:sp>
        <p:nvSpPr>
          <p:cNvPr id="170" name="Shape 168"/>
          <p:cNvSpPr/>
          <p:nvPr/>
        </p:nvSpPr>
        <p:spPr>
          <a:xfrm>
            <a:off x="8860536" y="3246120"/>
            <a:ext cx="210312" cy="210312"/>
          </a:xfrm>
          <a:prstGeom prst="rect">
            <a:avLst/>
          </a:prstGeom>
          <a:solidFill>
            <a:srgbClr val="D5DEE8"/>
          </a:solidFill>
          <a:ln/>
        </p:spPr>
      </p:sp>
      <p:sp>
        <p:nvSpPr>
          <p:cNvPr id="171" name="Shape 169"/>
          <p:cNvSpPr/>
          <p:nvPr/>
        </p:nvSpPr>
        <p:spPr>
          <a:xfrm>
            <a:off x="6473952" y="3511296"/>
            <a:ext cx="210312" cy="210312"/>
          </a:xfrm>
          <a:prstGeom prst="rect">
            <a:avLst/>
          </a:prstGeom>
          <a:solidFill>
            <a:srgbClr val="D5DEE8"/>
          </a:solidFill>
          <a:ln/>
        </p:spPr>
      </p:sp>
      <p:sp>
        <p:nvSpPr>
          <p:cNvPr id="172" name="Shape 170"/>
          <p:cNvSpPr/>
          <p:nvPr/>
        </p:nvSpPr>
        <p:spPr>
          <a:xfrm>
            <a:off x="6739128" y="3511296"/>
            <a:ext cx="210312" cy="210312"/>
          </a:xfrm>
          <a:prstGeom prst="rect">
            <a:avLst/>
          </a:prstGeom>
          <a:solidFill>
            <a:srgbClr val="D5DEE8"/>
          </a:solidFill>
          <a:ln/>
        </p:spPr>
      </p:sp>
      <p:sp>
        <p:nvSpPr>
          <p:cNvPr id="173" name="Shape 171"/>
          <p:cNvSpPr/>
          <p:nvPr/>
        </p:nvSpPr>
        <p:spPr>
          <a:xfrm>
            <a:off x="7004304" y="3511296"/>
            <a:ext cx="210312" cy="210312"/>
          </a:xfrm>
          <a:prstGeom prst="rect">
            <a:avLst/>
          </a:prstGeom>
          <a:solidFill>
            <a:srgbClr val="D5DEE8"/>
          </a:solidFill>
          <a:ln/>
        </p:spPr>
      </p:sp>
      <p:sp>
        <p:nvSpPr>
          <p:cNvPr id="174" name="Shape 172"/>
          <p:cNvSpPr/>
          <p:nvPr/>
        </p:nvSpPr>
        <p:spPr>
          <a:xfrm>
            <a:off x="7269480" y="3511296"/>
            <a:ext cx="210312" cy="210312"/>
          </a:xfrm>
          <a:prstGeom prst="rect">
            <a:avLst/>
          </a:prstGeom>
          <a:solidFill>
            <a:srgbClr val="D5DEE8"/>
          </a:solidFill>
          <a:ln/>
        </p:spPr>
      </p:sp>
      <p:sp>
        <p:nvSpPr>
          <p:cNvPr id="175" name="Shape 173"/>
          <p:cNvSpPr/>
          <p:nvPr/>
        </p:nvSpPr>
        <p:spPr>
          <a:xfrm>
            <a:off x="7534656" y="3511296"/>
            <a:ext cx="210312" cy="210312"/>
          </a:xfrm>
          <a:prstGeom prst="rect">
            <a:avLst/>
          </a:prstGeom>
          <a:solidFill>
            <a:srgbClr val="D5DEE8"/>
          </a:solidFill>
          <a:ln/>
        </p:spPr>
      </p:sp>
      <p:sp>
        <p:nvSpPr>
          <p:cNvPr id="176" name="Shape 174"/>
          <p:cNvSpPr/>
          <p:nvPr/>
        </p:nvSpPr>
        <p:spPr>
          <a:xfrm>
            <a:off x="7799832" y="3511296"/>
            <a:ext cx="210312" cy="210312"/>
          </a:xfrm>
          <a:prstGeom prst="rect">
            <a:avLst/>
          </a:prstGeom>
          <a:solidFill>
            <a:srgbClr val="D5DEE8"/>
          </a:solidFill>
          <a:ln/>
        </p:spPr>
      </p:sp>
      <p:sp>
        <p:nvSpPr>
          <p:cNvPr id="177" name="Shape 175"/>
          <p:cNvSpPr/>
          <p:nvPr/>
        </p:nvSpPr>
        <p:spPr>
          <a:xfrm>
            <a:off x="8065008" y="3511296"/>
            <a:ext cx="210312" cy="210312"/>
          </a:xfrm>
          <a:prstGeom prst="rect">
            <a:avLst/>
          </a:prstGeom>
          <a:solidFill>
            <a:srgbClr val="D5DEE8"/>
          </a:solidFill>
          <a:ln/>
        </p:spPr>
      </p:sp>
      <p:sp>
        <p:nvSpPr>
          <p:cNvPr id="178" name="Shape 176"/>
          <p:cNvSpPr/>
          <p:nvPr/>
        </p:nvSpPr>
        <p:spPr>
          <a:xfrm>
            <a:off x="8330184" y="3511296"/>
            <a:ext cx="210312" cy="210312"/>
          </a:xfrm>
          <a:prstGeom prst="rect">
            <a:avLst/>
          </a:prstGeom>
          <a:solidFill>
            <a:srgbClr val="D5DEE8"/>
          </a:solidFill>
          <a:ln/>
        </p:spPr>
      </p:sp>
      <p:sp>
        <p:nvSpPr>
          <p:cNvPr id="179" name="Shape 177"/>
          <p:cNvSpPr/>
          <p:nvPr/>
        </p:nvSpPr>
        <p:spPr>
          <a:xfrm>
            <a:off x="8595360" y="3511296"/>
            <a:ext cx="210312" cy="210312"/>
          </a:xfrm>
          <a:prstGeom prst="rect">
            <a:avLst/>
          </a:prstGeom>
          <a:solidFill>
            <a:srgbClr val="D5DEE8"/>
          </a:solidFill>
          <a:ln/>
        </p:spPr>
      </p:sp>
      <p:sp>
        <p:nvSpPr>
          <p:cNvPr id="180" name="Shape 178"/>
          <p:cNvSpPr/>
          <p:nvPr/>
        </p:nvSpPr>
        <p:spPr>
          <a:xfrm>
            <a:off x="8860536" y="3511296"/>
            <a:ext cx="210312" cy="210312"/>
          </a:xfrm>
          <a:prstGeom prst="rect">
            <a:avLst/>
          </a:prstGeom>
          <a:solidFill>
            <a:srgbClr val="D5DEE8"/>
          </a:solidFill>
          <a:ln/>
        </p:spPr>
      </p:sp>
      <p:sp>
        <p:nvSpPr>
          <p:cNvPr id="181" name="Shape 179"/>
          <p:cNvSpPr/>
          <p:nvPr/>
        </p:nvSpPr>
        <p:spPr>
          <a:xfrm>
            <a:off x="6473952" y="3776472"/>
            <a:ext cx="210312" cy="210312"/>
          </a:xfrm>
          <a:prstGeom prst="rect">
            <a:avLst/>
          </a:prstGeom>
          <a:solidFill>
            <a:srgbClr val="D5DEE8"/>
          </a:solidFill>
          <a:ln/>
        </p:spPr>
      </p:sp>
      <p:sp>
        <p:nvSpPr>
          <p:cNvPr id="182" name="Shape 180"/>
          <p:cNvSpPr/>
          <p:nvPr/>
        </p:nvSpPr>
        <p:spPr>
          <a:xfrm>
            <a:off x="6739128" y="3776472"/>
            <a:ext cx="210312" cy="210312"/>
          </a:xfrm>
          <a:prstGeom prst="rect">
            <a:avLst/>
          </a:prstGeom>
          <a:solidFill>
            <a:srgbClr val="D5DEE8"/>
          </a:solidFill>
          <a:ln/>
        </p:spPr>
      </p:sp>
      <p:sp>
        <p:nvSpPr>
          <p:cNvPr id="183" name="Shape 181"/>
          <p:cNvSpPr/>
          <p:nvPr/>
        </p:nvSpPr>
        <p:spPr>
          <a:xfrm>
            <a:off x="7004304" y="3776472"/>
            <a:ext cx="210312" cy="210312"/>
          </a:xfrm>
          <a:prstGeom prst="rect">
            <a:avLst/>
          </a:prstGeom>
          <a:solidFill>
            <a:srgbClr val="D5DEE8"/>
          </a:solidFill>
          <a:ln/>
        </p:spPr>
      </p:sp>
      <p:sp>
        <p:nvSpPr>
          <p:cNvPr id="184" name="Shape 182"/>
          <p:cNvSpPr/>
          <p:nvPr/>
        </p:nvSpPr>
        <p:spPr>
          <a:xfrm>
            <a:off x="7269480" y="3776472"/>
            <a:ext cx="210312" cy="210312"/>
          </a:xfrm>
          <a:prstGeom prst="rect">
            <a:avLst/>
          </a:prstGeom>
          <a:solidFill>
            <a:srgbClr val="D5DEE8"/>
          </a:solidFill>
          <a:ln/>
        </p:spPr>
      </p:sp>
      <p:sp>
        <p:nvSpPr>
          <p:cNvPr id="185" name="Shape 183"/>
          <p:cNvSpPr/>
          <p:nvPr/>
        </p:nvSpPr>
        <p:spPr>
          <a:xfrm>
            <a:off x="7534656" y="3776472"/>
            <a:ext cx="210312" cy="210312"/>
          </a:xfrm>
          <a:prstGeom prst="rect">
            <a:avLst/>
          </a:prstGeom>
          <a:solidFill>
            <a:srgbClr val="D5DEE8"/>
          </a:solidFill>
          <a:ln/>
        </p:spPr>
      </p:sp>
      <p:sp>
        <p:nvSpPr>
          <p:cNvPr id="186" name="Shape 184"/>
          <p:cNvSpPr/>
          <p:nvPr/>
        </p:nvSpPr>
        <p:spPr>
          <a:xfrm>
            <a:off x="7799832" y="3776472"/>
            <a:ext cx="210312" cy="210312"/>
          </a:xfrm>
          <a:prstGeom prst="rect">
            <a:avLst/>
          </a:prstGeom>
          <a:solidFill>
            <a:srgbClr val="D5DEE8"/>
          </a:solidFill>
          <a:ln/>
        </p:spPr>
      </p:sp>
      <p:sp>
        <p:nvSpPr>
          <p:cNvPr id="187" name="Shape 185"/>
          <p:cNvSpPr/>
          <p:nvPr/>
        </p:nvSpPr>
        <p:spPr>
          <a:xfrm>
            <a:off x="8065008" y="3776472"/>
            <a:ext cx="210312" cy="210312"/>
          </a:xfrm>
          <a:prstGeom prst="rect">
            <a:avLst/>
          </a:prstGeom>
          <a:solidFill>
            <a:srgbClr val="D5DEE8"/>
          </a:solidFill>
          <a:ln/>
        </p:spPr>
      </p:sp>
      <p:sp>
        <p:nvSpPr>
          <p:cNvPr id="188" name="Shape 186"/>
          <p:cNvSpPr/>
          <p:nvPr/>
        </p:nvSpPr>
        <p:spPr>
          <a:xfrm>
            <a:off x="8330184" y="3776472"/>
            <a:ext cx="210312" cy="210312"/>
          </a:xfrm>
          <a:prstGeom prst="rect">
            <a:avLst/>
          </a:prstGeom>
          <a:solidFill>
            <a:srgbClr val="D5DEE8"/>
          </a:solidFill>
          <a:ln/>
        </p:spPr>
      </p:sp>
      <p:sp>
        <p:nvSpPr>
          <p:cNvPr id="189" name="Shape 187"/>
          <p:cNvSpPr/>
          <p:nvPr/>
        </p:nvSpPr>
        <p:spPr>
          <a:xfrm>
            <a:off x="8595360" y="3776472"/>
            <a:ext cx="210312" cy="210312"/>
          </a:xfrm>
          <a:prstGeom prst="rect">
            <a:avLst/>
          </a:prstGeom>
          <a:solidFill>
            <a:srgbClr val="D5DEE8"/>
          </a:solidFill>
          <a:ln/>
        </p:spPr>
      </p:sp>
      <p:sp>
        <p:nvSpPr>
          <p:cNvPr id="190" name="Shape 188"/>
          <p:cNvSpPr/>
          <p:nvPr/>
        </p:nvSpPr>
        <p:spPr>
          <a:xfrm>
            <a:off x="8860536" y="3776472"/>
            <a:ext cx="210312" cy="210312"/>
          </a:xfrm>
          <a:prstGeom prst="rect">
            <a:avLst/>
          </a:prstGeom>
          <a:solidFill>
            <a:srgbClr val="D5DEE8"/>
          </a:solidFill>
          <a:ln/>
        </p:spPr>
      </p:sp>
      <p:sp>
        <p:nvSpPr>
          <p:cNvPr id="191" name="Shape 189"/>
          <p:cNvSpPr/>
          <p:nvPr/>
        </p:nvSpPr>
        <p:spPr>
          <a:xfrm>
            <a:off x="6473952" y="4041648"/>
            <a:ext cx="210312" cy="210312"/>
          </a:xfrm>
          <a:prstGeom prst="rect">
            <a:avLst/>
          </a:prstGeom>
          <a:solidFill>
            <a:srgbClr val="D5DEE8"/>
          </a:solidFill>
          <a:ln/>
        </p:spPr>
      </p:sp>
      <p:sp>
        <p:nvSpPr>
          <p:cNvPr id="192" name="Shape 190"/>
          <p:cNvSpPr/>
          <p:nvPr/>
        </p:nvSpPr>
        <p:spPr>
          <a:xfrm>
            <a:off x="6739128" y="4041648"/>
            <a:ext cx="210312" cy="210312"/>
          </a:xfrm>
          <a:prstGeom prst="rect">
            <a:avLst/>
          </a:prstGeom>
          <a:solidFill>
            <a:srgbClr val="D5DEE8"/>
          </a:solidFill>
          <a:ln/>
        </p:spPr>
      </p:sp>
      <p:sp>
        <p:nvSpPr>
          <p:cNvPr id="193" name="Shape 191"/>
          <p:cNvSpPr/>
          <p:nvPr/>
        </p:nvSpPr>
        <p:spPr>
          <a:xfrm>
            <a:off x="7004304" y="4041648"/>
            <a:ext cx="210312" cy="210312"/>
          </a:xfrm>
          <a:prstGeom prst="rect">
            <a:avLst/>
          </a:prstGeom>
          <a:solidFill>
            <a:srgbClr val="D5DEE8"/>
          </a:solidFill>
          <a:ln/>
        </p:spPr>
      </p:sp>
      <p:sp>
        <p:nvSpPr>
          <p:cNvPr id="194" name="Shape 192"/>
          <p:cNvSpPr/>
          <p:nvPr/>
        </p:nvSpPr>
        <p:spPr>
          <a:xfrm>
            <a:off x="7269480" y="4041648"/>
            <a:ext cx="210312" cy="210312"/>
          </a:xfrm>
          <a:prstGeom prst="rect">
            <a:avLst/>
          </a:prstGeom>
          <a:solidFill>
            <a:srgbClr val="D5DEE8"/>
          </a:solidFill>
          <a:ln/>
        </p:spPr>
      </p:sp>
      <p:sp>
        <p:nvSpPr>
          <p:cNvPr id="195" name="Shape 193"/>
          <p:cNvSpPr/>
          <p:nvPr/>
        </p:nvSpPr>
        <p:spPr>
          <a:xfrm>
            <a:off x="7534656" y="4041648"/>
            <a:ext cx="210312" cy="210312"/>
          </a:xfrm>
          <a:prstGeom prst="rect">
            <a:avLst/>
          </a:prstGeom>
          <a:solidFill>
            <a:srgbClr val="D5DEE8"/>
          </a:solidFill>
          <a:ln/>
        </p:spPr>
      </p:sp>
      <p:sp>
        <p:nvSpPr>
          <p:cNvPr id="196" name="Shape 194"/>
          <p:cNvSpPr/>
          <p:nvPr/>
        </p:nvSpPr>
        <p:spPr>
          <a:xfrm>
            <a:off x="7799832" y="4041648"/>
            <a:ext cx="210312" cy="210312"/>
          </a:xfrm>
          <a:prstGeom prst="rect">
            <a:avLst/>
          </a:prstGeom>
          <a:solidFill>
            <a:srgbClr val="D5DEE8"/>
          </a:solidFill>
          <a:ln/>
        </p:spPr>
      </p:sp>
      <p:sp>
        <p:nvSpPr>
          <p:cNvPr id="197" name="Shape 195"/>
          <p:cNvSpPr/>
          <p:nvPr/>
        </p:nvSpPr>
        <p:spPr>
          <a:xfrm>
            <a:off x="8065008" y="4041648"/>
            <a:ext cx="210312" cy="210312"/>
          </a:xfrm>
          <a:prstGeom prst="rect">
            <a:avLst/>
          </a:prstGeom>
          <a:solidFill>
            <a:srgbClr val="D5DEE8"/>
          </a:solidFill>
          <a:ln/>
        </p:spPr>
      </p:sp>
      <p:sp>
        <p:nvSpPr>
          <p:cNvPr id="198" name="Shape 196"/>
          <p:cNvSpPr/>
          <p:nvPr/>
        </p:nvSpPr>
        <p:spPr>
          <a:xfrm>
            <a:off x="8330184" y="4041648"/>
            <a:ext cx="210312" cy="210312"/>
          </a:xfrm>
          <a:prstGeom prst="rect">
            <a:avLst/>
          </a:prstGeom>
          <a:solidFill>
            <a:srgbClr val="D5DEE8"/>
          </a:solidFill>
          <a:ln/>
        </p:spPr>
      </p:sp>
      <p:sp>
        <p:nvSpPr>
          <p:cNvPr id="199" name="Shape 197"/>
          <p:cNvSpPr/>
          <p:nvPr/>
        </p:nvSpPr>
        <p:spPr>
          <a:xfrm>
            <a:off x="8595360" y="4041648"/>
            <a:ext cx="210312" cy="210312"/>
          </a:xfrm>
          <a:prstGeom prst="rect">
            <a:avLst/>
          </a:prstGeom>
          <a:solidFill>
            <a:srgbClr val="D5DEE8"/>
          </a:solidFill>
          <a:ln/>
        </p:spPr>
      </p:sp>
      <p:sp>
        <p:nvSpPr>
          <p:cNvPr id="200" name="Shape 198"/>
          <p:cNvSpPr/>
          <p:nvPr/>
        </p:nvSpPr>
        <p:spPr>
          <a:xfrm>
            <a:off x="8860536" y="4041648"/>
            <a:ext cx="210312" cy="210312"/>
          </a:xfrm>
          <a:prstGeom prst="rect">
            <a:avLst/>
          </a:prstGeom>
          <a:solidFill>
            <a:srgbClr val="D5DEE8"/>
          </a:solidFill>
          <a:ln/>
        </p:spPr>
      </p:sp>
      <p:sp>
        <p:nvSpPr>
          <p:cNvPr id="201" name="Shape 199"/>
          <p:cNvSpPr/>
          <p:nvPr/>
        </p:nvSpPr>
        <p:spPr>
          <a:xfrm>
            <a:off x="6473952" y="4306824"/>
            <a:ext cx="210312" cy="210312"/>
          </a:xfrm>
          <a:prstGeom prst="rect">
            <a:avLst/>
          </a:prstGeom>
          <a:solidFill>
            <a:srgbClr val="D5DEE8"/>
          </a:solidFill>
          <a:ln/>
        </p:spPr>
      </p:sp>
      <p:sp>
        <p:nvSpPr>
          <p:cNvPr id="202" name="Shape 200"/>
          <p:cNvSpPr/>
          <p:nvPr/>
        </p:nvSpPr>
        <p:spPr>
          <a:xfrm>
            <a:off x="6739128" y="4306824"/>
            <a:ext cx="210312" cy="210312"/>
          </a:xfrm>
          <a:prstGeom prst="rect">
            <a:avLst/>
          </a:prstGeom>
          <a:solidFill>
            <a:srgbClr val="D5DEE8"/>
          </a:solidFill>
          <a:ln/>
        </p:spPr>
      </p:sp>
      <p:sp>
        <p:nvSpPr>
          <p:cNvPr id="203" name="Shape 201"/>
          <p:cNvSpPr/>
          <p:nvPr/>
        </p:nvSpPr>
        <p:spPr>
          <a:xfrm>
            <a:off x="7004304" y="4306824"/>
            <a:ext cx="210312" cy="210312"/>
          </a:xfrm>
          <a:prstGeom prst="rect">
            <a:avLst/>
          </a:prstGeom>
          <a:solidFill>
            <a:srgbClr val="D5DEE8"/>
          </a:solidFill>
          <a:ln/>
        </p:spPr>
      </p:sp>
      <p:sp>
        <p:nvSpPr>
          <p:cNvPr id="204" name="Shape 202"/>
          <p:cNvSpPr/>
          <p:nvPr/>
        </p:nvSpPr>
        <p:spPr>
          <a:xfrm>
            <a:off x="7269480" y="4306824"/>
            <a:ext cx="210312" cy="210312"/>
          </a:xfrm>
          <a:prstGeom prst="rect">
            <a:avLst/>
          </a:prstGeom>
          <a:solidFill>
            <a:srgbClr val="D5DEE8"/>
          </a:solidFill>
          <a:ln/>
        </p:spPr>
      </p:sp>
      <p:sp>
        <p:nvSpPr>
          <p:cNvPr id="205" name="Shape 203"/>
          <p:cNvSpPr/>
          <p:nvPr/>
        </p:nvSpPr>
        <p:spPr>
          <a:xfrm>
            <a:off x="7534656" y="4306824"/>
            <a:ext cx="210312" cy="210312"/>
          </a:xfrm>
          <a:prstGeom prst="rect">
            <a:avLst/>
          </a:prstGeom>
          <a:solidFill>
            <a:srgbClr val="D5DEE8"/>
          </a:solidFill>
          <a:ln/>
        </p:spPr>
      </p:sp>
      <p:sp>
        <p:nvSpPr>
          <p:cNvPr id="206" name="Shape 204"/>
          <p:cNvSpPr/>
          <p:nvPr/>
        </p:nvSpPr>
        <p:spPr>
          <a:xfrm>
            <a:off x="7799832" y="4306824"/>
            <a:ext cx="210312" cy="210312"/>
          </a:xfrm>
          <a:prstGeom prst="rect">
            <a:avLst/>
          </a:prstGeom>
          <a:solidFill>
            <a:srgbClr val="D5DEE8"/>
          </a:solidFill>
          <a:ln/>
        </p:spPr>
      </p:sp>
      <p:sp>
        <p:nvSpPr>
          <p:cNvPr id="207" name="Shape 205"/>
          <p:cNvSpPr/>
          <p:nvPr/>
        </p:nvSpPr>
        <p:spPr>
          <a:xfrm>
            <a:off x="8065008" y="4306824"/>
            <a:ext cx="210312" cy="210312"/>
          </a:xfrm>
          <a:prstGeom prst="rect">
            <a:avLst/>
          </a:prstGeom>
          <a:solidFill>
            <a:srgbClr val="D5DEE8"/>
          </a:solidFill>
          <a:ln/>
        </p:spPr>
      </p:sp>
      <p:sp>
        <p:nvSpPr>
          <p:cNvPr id="208" name="Shape 206"/>
          <p:cNvSpPr/>
          <p:nvPr/>
        </p:nvSpPr>
        <p:spPr>
          <a:xfrm>
            <a:off x="8330184" y="4306824"/>
            <a:ext cx="210312" cy="210312"/>
          </a:xfrm>
          <a:prstGeom prst="rect">
            <a:avLst/>
          </a:prstGeom>
          <a:solidFill>
            <a:srgbClr val="D5DEE8"/>
          </a:solidFill>
          <a:ln/>
        </p:spPr>
      </p:sp>
      <p:sp>
        <p:nvSpPr>
          <p:cNvPr id="209" name="Shape 207"/>
          <p:cNvSpPr/>
          <p:nvPr/>
        </p:nvSpPr>
        <p:spPr>
          <a:xfrm>
            <a:off x="8595360" y="4306824"/>
            <a:ext cx="210312" cy="210312"/>
          </a:xfrm>
          <a:prstGeom prst="rect">
            <a:avLst/>
          </a:prstGeom>
          <a:solidFill>
            <a:srgbClr val="D5DEE8"/>
          </a:solidFill>
          <a:ln/>
        </p:spPr>
      </p:sp>
      <p:sp>
        <p:nvSpPr>
          <p:cNvPr id="210" name="Shape 208"/>
          <p:cNvSpPr/>
          <p:nvPr/>
        </p:nvSpPr>
        <p:spPr>
          <a:xfrm>
            <a:off x="8860536" y="4306824"/>
            <a:ext cx="210312" cy="210312"/>
          </a:xfrm>
          <a:prstGeom prst="rect">
            <a:avLst/>
          </a:prstGeom>
          <a:solidFill>
            <a:srgbClr val="D5DEE8"/>
          </a:solidFill>
          <a:ln/>
        </p:spPr>
      </p:sp>
      <p:sp>
        <p:nvSpPr>
          <p:cNvPr id="211" name="Text 209"/>
          <p:cNvSpPr txBox="1"/>
          <p:nvPr/>
        </p:nvSpPr>
        <p:spPr>
          <a:xfrm>
            <a:off x="9262872" y="1920240"/>
            <a:ext cx="2240280" cy="365760"/>
          </a:xfrm>
          <a:prstGeom prst="rect">
            <a:avLst/>
          </a:prstGeom>
          <a:noFill/>
          <a:ln/>
        </p:spPr>
        <p:txBody>
          <a:bodyPr wrap="square" lIns="0" tIns="0" rIns="0" bIns="0" rtlCol="0" anchor="t"/>
          <a:lstStyle/>
          <a:p>
            <a:pPr marL="0" indent="0">
              <a:buNone/>
            </a:pPr>
            <a:r>
              <a:rPr lang="en-US" sz="1600" b="1" dirty="0">
                <a:solidFill>
                  <a:srgbClr val="13294B"/>
                </a:solidFill>
                <a:latin typeface="Calibri" pitchFamily="34" charset="0"/>
                <a:ea typeface="Calibri" pitchFamily="34" charset="-122"/>
                <a:cs typeface="Calibri" pitchFamily="34" charset="-120"/>
              </a:rPr>
              <a:t>Últimas 1,000</a:t>
            </a:r>
            <a:endParaRPr lang="en-US" sz="1600" dirty="0"/>
          </a:p>
        </p:txBody>
      </p:sp>
      <p:sp>
        <p:nvSpPr>
          <p:cNvPr id="212" name="Text 210"/>
          <p:cNvSpPr txBox="1"/>
          <p:nvPr/>
        </p:nvSpPr>
        <p:spPr>
          <a:xfrm>
            <a:off x="9262872" y="2286000"/>
            <a:ext cx="2240280" cy="320040"/>
          </a:xfrm>
          <a:prstGeom prst="rect">
            <a:avLst/>
          </a:prstGeom>
          <a:noFill/>
          <a:ln/>
        </p:spPr>
        <p:txBody>
          <a:bodyPr wrap="square" lIns="0" tIns="0" rIns="0" bIns="0" rtlCol="0" anchor="t"/>
          <a:lstStyle/>
          <a:p>
            <a:pPr marL="0" indent="0">
              <a:buNone/>
            </a:pPr>
            <a:r>
              <a:rPr lang="en-US" sz="1250" dirty="0">
                <a:solidFill>
                  <a:srgbClr val="5B6B7F"/>
                </a:solidFill>
                <a:latin typeface="Calibri" pitchFamily="34" charset="0"/>
                <a:ea typeface="Calibri" pitchFamily="34" charset="-122"/>
                <a:cs typeface="Calibri" pitchFamily="34" charset="-120"/>
              </a:rPr>
              <a:t>dic 2025 – sep 2026</a:t>
            </a:r>
            <a:endParaRPr lang="en-US" sz="1250" dirty="0"/>
          </a:p>
        </p:txBody>
      </p:sp>
      <p:sp>
        <p:nvSpPr>
          <p:cNvPr id="213" name="Text 211"/>
          <p:cNvSpPr txBox="1"/>
          <p:nvPr/>
        </p:nvSpPr>
        <p:spPr>
          <a:xfrm>
            <a:off x="9262872" y="2743200"/>
            <a:ext cx="2240280" cy="1005840"/>
          </a:xfrm>
          <a:prstGeom prst="rect">
            <a:avLst/>
          </a:prstGeom>
          <a:noFill/>
          <a:ln/>
        </p:spPr>
        <p:txBody>
          <a:bodyPr wrap="square" lIns="0" tIns="0" rIns="0" bIns="0" rtlCol="0" anchor="ctr"/>
          <a:lstStyle/>
          <a:p>
            <a:pPr marL="0" indent="0">
              <a:buNone/>
            </a:pPr>
            <a:r>
              <a:rPr lang="en-US" sz="4800" b="1" dirty="0">
                <a:solidFill>
                  <a:srgbClr val="9A5B00"/>
                </a:solidFill>
                <a:latin typeface="Arial" pitchFamily="34" charset="0"/>
                <a:ea typeface="Arial" pitchFamily="34" charset="-122"/>
                <a:cs typeface="Arial" pitchFamily="34" charset="-120"/>
              </a:rPr>
              <a:t>4.1%</a:t>
            </a:r>
            <a:endParaRPr lang="en-US" sz="4800" dirty="0"/>
          </a:p>
        </p:txBody>
      </p:sp>
      <p:sp>
        <p:nvSpPr>
          <p:cNvPr id="214" name="Text 212"/>
          <p:cNvSpPr txBox="1"/>
          <p:nvPr/>
        </p:nvSpPr>
        <p:spPr>
          <a:xfrm>
            <a:off x="9262872" y="3749040"/>
            <a:ext cx="2240280" cy="731520"/>
          </a:xfrm>
          <a:prstGeom prst="rect">
            <a:avLst/>
          </a:prstGeom>
          <a:noFill/>
          <a:ln/>
        </p:spPr>
        <p:txBody>
          <a:bodyPr wrap="square" lIns="0" tIns="0" rIns="0" bIns="0" rtlCol="0" anchor="t"/>
          <a:lstStyle/>
          <a:p>
            <a:pPr marL="0" indent="0">
              <a:buNone/>
            </a:pPr>
            <a:r>
              <a:rPr lang="en-US" sz="1350" dirty="0">
                <a:solidFill>
                  <a:srgbClr val="1F2A37"/>
                </a:solidFill>
                <a:latin typeface="Calibri" pitchFamily="34" charset="0"/>
                <a:ea typeface="Calibri" pitchFamily="34" charset="-122"/>
                <a:cs typeface="Calibri" pitchFamily="34" charset="-120"/>
              </a:rPr>
              <a:t>de las consultas con antibiótico oral</a:t>
            </a:r>
            <a:endParaRPr lang="en-US" sz="1350" dirty="0"/>
          </a:p>
        </p:txBody>
      </p:sp>
      <p:sp>
        <p:nvSpPr>
          <p:cNvPr id="215" name="Shape 213"/>
          <p:cNvSpPr/>
          <p:nvPr/>
        </p:nvSpPr>
        <p:spPr>
          <a:xfrm>
            <a:off x="548640" y="5257800"/>
            <a:ext cx="11091672" cy="868680"/>
          </a:xfrm>
          <a:prstGeom prst="roundRect">
            <a:avLst>
              <a:gd name="adj" fmla="val 10526"/>
            </a:avLst>
          </a:prstGeom>
          <a:solidFill>
            <a:srgbClr val="13294B"/>
          </a:solidFill>
          <a:ln/>
        </p:spPr>
      </p:sp>
      <p:sp>
        <p:nvSpPr>
          <p:cNvPr id="216" name="Text 214"/>
          <p:cNvSpPr txBox="1"/>
          <p:nvPr/>
        </p:nvSpPr>
        <p:spPr>
          <a:xfrm>
            <a:off x="777240" y="5257800"/>
            <a:ext cx="1325880" cy="868680"/>
          </a:xfrm>
          <a:prstGeom prst="rect">
            <a:avLst/>
          </a:prstGeom>
          <a:noFill/>
          <a:ln/>
        </p:spPr>
        <p:txBody>
          <a:bodyPr wrap="square" lIns="0" tIns="0" rIns="0" bIns="0" rtlCol="0" anchor="ctr"/>
          <a:lstStyle/>
          <a:p>
            <a:pPr marL="0" indent="0">
              <a:buNone/>
            </a:pPr>
            <a:r>
              <a:rPr lang="en-US" sz="2400" b="1" dirty="0">
                <a:solidFill>
                  <a:srgbClr val="F5A623"/>
                </a:solidFill>
                <a:latin typeface="Arial" pitchFamily="34" charset="0"/>
                <a:ea typeface="Arial" pitchFamily="34" charset="-122"/>
                <a:cs typeface="Arial" pitchFamily="34" charset="-120"/>
              </a:rPr>
              <a:t>−20.8</a:t>
            </a:r>
            <a:endParaRPr lang="en-US" sz="2400" dirty="0"/>
          </a:p>
        </p:txBody>
      </p:sp>
      <p:sp>
        <p:nvSpPr>
          <p:cNvPr id="217" name="Text 215"/>
          <p:cNvSpPr txBox="1"/>
          <p:nvPr/>
        </p:nvSpPr>
        <p:spPr>
          <a:xfrm>
            <a:off x="2148840" y="5257800"/>
            <a:ext cx="2011680" cy="86868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puntos porcentuales</a:t>
            </a:r>
            <a:endParaRPr lang="en-US" sz="1400" dirty="0"/>
          </a:p>
        </p:txBody>
      </p:sp>
      <p:sp>
        <p:nvSpPr>
          <p:cNvPr id="218" name="Text 216"/>
          <p:cNvSpPr txBox="1"/>
          <p:nvPr/>
        </p:nvSpPr>
        <p:spPr>
          <a:xfrm>
            <a:off x="4434840" y="5257800"/>
            <a:ext cx="1325880" cy="868680"/>
          </a:xfrm>
          <a:prstGeom prst="rect">
            <a:avLst/>
          </a:prstGeom>
          <a:noFill/>
          <a:ln/>
        </p:spPr>
        <p:txBody>
          <a:bodyPr wrap="square" lIns="0" tIns="0" rIns="0" bIns="0" rtlCol="0" anchor="ctr"/>
          <a:lstStyle/>
          <a:p>
            <a:pPr marL="0" indent="0">
              <a:buNone/>
            </a:pPr>
            <a:r>
              <a:rPr lang="en-US" sz="2400" b="1" dirty="0">
                <a:solidFill>
                  <a:srgbClr val="F5A623"/>
                </a:solidFill>
                <a:latin typeface="Arial" pitchFamily="34" charset="0"/>
                <a:ea typeface="Arial" pitchFamily="34" charset="-122"/>
                <a:cs typeface="Arial" pitchFamily="34" charset="-120"/>
              </a:rPr>
              <a:t>83%</a:t>
            </a:r>
            <a:endParaRPr lang="en-US" sz="2400" dirty="0"/>
          </a:p>
        </p:txBody>
      </p:sp>
      <p:sp>
        <p:nvSpPr>
          <p:cNvPr id="219" name="Text 217"/>
          <p:cNvSpPr txBox="1"/>
          <p:nvPr/>
        </p:nvSpPr>
        <p:spPr>
          <a:xfrm>
            <a:off x="5806440" y="5257800"/>
            <a:ext cx="2011680" cy="86868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de reducción relativa</a:t>
            </a:r>
            <a:endParaRPr lang="en-US" sz="1400" dirty="0"/>
          </a:p>
        </p:txBody>
      </p:sp>
      <p:sp>
        <p:nvSpPr>
          <p:cNvPr id="220" name="Text 218"/>
          <p:cNvSpPr txBox="1"/>
          <p:nvPr/>
        </p:nvSpPr>
        <p:spPr>
          <a:xfrm>
            <a:off x="8092440" y="5257800"/>
            <a:ext cx="1325880" cy="868680"/>
          </a:xfrm>
          <a:prstGeom prst="rect">
            <a:avLst/>
          </a:prstGeom>
          <a:noFill/>
          <a:ln/>
        </p:spPr>
        <p:txBody>
          <a:bodyPr wrap="square" lIns="0" tIns="0" rIns="0" bIns="0" rtlCol="0" anchor="ctr"/>
          <a:lstStyle/>
          <a:p>
            <a:pPr marL="0" indent="0">
              <a:buNone/>
            </a:pPr>
            <a:r>
              <a:rPr lang="en-US" sz="2400" b="1" dirty="0">
                <a:solidFill>
                  <a:srgbClr val="F5A623"/>
                </a:solidFill>
                <a:latin typeface="Arial" pitchFamily="34" charset="0"/>
                <a:ea typeface="Arial" pitchFamily="34" charset="-122"/>
                <a:cs typeface="Arial" pitchFamily="34" charset="-120"/>
              </a:rPr>
              <a:t>208</a:t>
            </a:r>
            <a:endParaRPr lang="en-US" sz="2400" dirty="0"/>
          </a:p>
        </p:txBody>
      </p:sp>
      <p:sp>
        <p:nvSpPr>
          <p:cNvPr id="221" name="Text 219"/>
          <p:cNvSpPr txBox="1"/>
          <p:nvPr/>
        </p:nvSpPr>
        <p:spPr>
          <a:xfrm>
            <a:off x="9464040" y="5257800"/>
            <a:ext cx="2011680" cy="86868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recetas menos por 1,000 consultas</a:t>
            </a:r>
            <a:endParaRPr lang="en-US" sz="1400" dirty="0"/>
          </a:p>
        </p:txBody>
      </p:sp>
      <p:sp>
        <p:nvSpPr>
          <p:cNvPr id="222"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
            <a:extLst>
              <a:ext uri="{FF2B5EF4-FFF2-40B4-BE49-F238E27FC236}">
                <a16:creationId xmlns:a16="http://schemas.microsoft.com/office/drawing/2014/main" id="{BBBC6D9C-F3A9-40F1-AD54-84CE0F0A49A2}"/>
              </a:ext>
            </a:extLst>
          </p:cNvPr>
          <p:cNvSpPr/>
          <p:nvPr/>
        </p:nvSpPr>
        <p:spPr>
          <a:xfrm>
            <a:off x="1056640" y="1930400"/>
            <a:ext cx="4965192" cy="2651760"/>
          </a:xfrm>
          <a:prstGeom prst="roundRect">
            <a:avLst>
              <a:gd name="adj" fmla="val 3448"/>
            </a:avLst>
          </a:prstGeom>
          <a:solidFill>
            <a:srgbClr val="1C3A63"/>
          </a:solidFill>
          <a:ln w="12700">
            <a:solidFill>
              <a:srgbClr val="2E4C78"/>
            </a:solidFill>
            <a:prstDash val="solid"/>
          </a:ln>
        </p:spPr>
      </p:sp>
      <p:sp>
        <p:nvSpPr>
          <p:cNvPr id="3" name="Text 5">
            <a:extLst>
              <a:ext uri="{FF2B5EF4-FFF2-40B4-BE49-F238E27FC236}">
                <a16:creationId xmlns:a16="http://schemas.microsoft.com/office/drawing/2014/main" id="{0D5D3987-E2E6-4F1A-8E27-9B6883906606}"/>
              </a:ext>
            </a:extLst>
          </p:cNvPr>
          <p:cNvSpPr txBox="1"/>
          <p:nvPr/>
        </p:nvSpPr>
        <p:spPr>
          <a:xfrm>
            <a:off x="1330960" y="2159000"/>
            <a:ext cx="2011680" cy="914400"/>
          </a:xfrm>
          <a:prstGeom prst="rect">
            <a:avLst/>
          </a:prstGeom>
          <a:noFill/>
          <a:ln/>
        </p:spPr>
        <p:txBody>
          <a:bodyPr wrap="square" lIns="0" tIns="0" rIns="0" bIns="0" rtlCol="0" anchor="ctr"/>
          <a:lstStyle/>
          <a:p>
            <a:pPr marL="0" indent="0">
              <a:buNone/>
            </a:pPr>
            <a:r>
              <a:rPr lang="en-US" sz="4000" b="1" dirty="0">
                <a:solidFill>
                  <a:srgbClr val="E8704F"/>
                </a:solidFill>
                <a:latin typeface="Arial" pitchFamily="34" charset="0"/>
                <a:ea typeface="Arial" pitchFamily="34" charset="-122"/>
                <a:cs typeface="Arial" pitchFamily="34" charset="-120"/>
              </a:rPr>
              <a:t>24.9%</a:t>
            </a:r>
            <a:endParaRPr lang="en-US" sz="4000" dirty="0"/>
          </a:p>
        </p:txBody>
      </p:sp>
      <p:sp>
        <p:nvSpPr>
          <p:cNvPr id="4" name="Text 6">
            <a:extLst>
              <a:ext uri="{FF2B5EF4-FFF2-40B4-BE49-F238E27FC236}">
                <a16:creationId xmlns:a16="http://schemas.microsoft.com/office/drawing/2014/main" id="{F46F5600-8CFB-4402-A81A-747D6C6AAD69}"/>
              </a:ext>
            </a:extLst>
          </p:cNvPr>
          <p:cNvSpPr txBox="1"/>
          <p:nvPr/>
        </p:nvSpPr>
        <p:spPr>
          <a:xfrm>
            <a:off x="3799840" y="2159000"/>
            <a:ext cx="2011680" cy="914400"/>
          </a:xfrm>
          <a:prstGeom prst="rect">
            <a:avLst/>
          </a:prstGeom>
          <a:noFill/>
          <a:ln/>
        </p:spPr>
        <p:txBody>
          <a:bodyPr wrap="square" lIns="0" tIns="0" rIns="0" bIns="0" rtlCol="0" anchor="ctr"/>
          <a:lstStyle/>
          <a:p>
            <a:pPr marL="0" indent="0" algn="r">
              <a:buNone/>
            </a:pPr>
            <a:r>
              <a:rPr lang="en-US" sz="4000" b="1" dirty="0">
                <a:solidFill>
                  <a:srgbClr val="F5A623"/>
                </a:solidFill>
                <a:latin typeface="Arial" pitchFamily="34" charset="0"/>
                <a:ea typeface="Arial" pitchFamily="34" charset="-122"/>
                <a:cs typeface="Arial" pitchFamily="34" charset="-120"/>
              </a:rPr>
              <a:t>4.1%</a:t>
            </a:r>
            <a:endParaRPr lang="en-US" sz="4000" dirty="0"/>
          </a:p>
        </p:txBody>
      </p:sp>
      <p:sp>
        <p:nvSpPr>
          <p:cNvPr id="5" name="Shape 7">
            <a:extLst>
              <a:ext uri="{FF2B5EF4-FFF2-40B4-BE49-F238E27FC236}">
                <a16:creationId xmlns:a16="http://schemas.microsoft.com/office/drawing/2014/main" id="{15E37A95-836F-4533-A76C-EDE8DA9CAAE1}"/>
              </a:ext>
            </a:extLst>
          </p:cNvPr>
          <p:cNvSpPr/>
          <p:nvPr/>
        </p:nvSpPr>
        <p:spPr>
          <a:xfrm>
            <a:off x="3290316" y="2616200"/>
            <a:ext cx="822960" cy="0"/>
          </a:xfrm>
          <a:prstGeom prst="line">
            <a:avLst/>
          </a:prstGeom>
          <a:noFill/>
          <a:ln w="31750">
            <a:solidFill>
              <a:srgbClr val="CADCFC"/>
            </a:solidFill>
            <a:prstDash val="solid"/>
            <a:tailEnd type="triangle"/>
          </a:ln>
        </p:spPr>
      </p:sp>
      <p:sp>
        <p:nvSpPr>
          <p:cNvPr id="6" name="Text 8">
            <a:extLst>
              <a:ext uri="{FF2B5EF4-FFF2-40B4-BE49-F238E27FC236}">
                <a16:creationId xmlns:a16="http://schemas.microsoft.com/office/drawing/2014/main" id="{C29EA6C5-1A16-4721-AEA6-2EA9CA40AD99}"/>
              </a:ext>
            </a:extLst>
          </p:cNvPr>
          <p:cNvSpPr txBox="1"/>
          <p:nvPr/>
        </p:nvSpPr>
        <p:spPr>
          <a:xfrm>
            <a:off x="1330960" y="3073400"/>
            <a:ext cx="2011680" cy="320040"/>
          </a:xfrm>
          <a:prstGeom prst="rect">
            <a:avLst/>
          </a:prstGeom>
          <a:noFill/>
          <a:ln/>
        </p:spPr>
        <p:txBody>
          <a:bodyPr wrap="square" lIns="0" tIns="0" rIns="0" bIns="0" rtlCol="0" anchor="t"/>
          <a:lstStyle/>
          <a:p>
            <a:pPr marL="0" indent="0">
              <a:buNone/>
            </a:pPr>
            <a:endParaRPr lang="en-US" sz="1400" dirty="0"/>
          </a:p>
        </p:txBody>
      </p:sp>
      <p:sp>
        <p:nvSpPr>
          <p:cNvPr id="7" name="Text 10">
            <a:extLst>
              <a:ext uri="{FF2B5EF4-FFF2-40B4-BE49-F238E27FC236}">
                <a16:creationId xmlns:a16="http://schemas.microsoft.com/office/drawing/2014/main" id="{5F62C672-87F9-429C-BB25-8BB11CD759E1}"/>
              </a:ext>
            </a:extLst>
          </p:cNvPr>
          <p:cNvSpPr txBox="1"/>
          <p:nvPr/>
        </p:nvSpPr>
        <p:spPr>
          <a:xfrm>
            <a:off x="1330960" y="3324860"/>
            <a:ext cx="4480560" cy="548640"/>
          </a:xfrm>
          <a:prstGeom prst="rect">
            <a:avLst/>
          </a:prstGeom>
          <a:noFill/>
          <a:ln/>
        </p:spPr>
        <p:txBody>
          <a:bodyPr wrap="square" lIns="0" tIns="0" rIns="0" bIns="0" rtlCol="0" anchor="t"/>
          <a:lstStyle/>
          <a:p>
            <a:pPr marL="0" indent="0" algn="ctr">
              <a:buNone/>
            </a:pPr>
            <a:r>
              <a:rPr lang="en-US" sz="2400" dirty="0">
                <a:solidFill>
                  <a:srgbClr val="FFFFFF"/>
                </a:solidFill>
                <a:latin typeface="Calibri" pitchFamily="34" charset="0"/>
                <a:ea typeface="Calibri" pitchFamily="34" charset="-122"/>
                <a:cs typeface="Calibri" pitchFamily="34" charset="-120"/>
              </a:rPr>
              <a:t>Consultas que terminaron con antibiótico oral</a:t>
            </a:r>
            <a:endParaRPr lang="en-US" sz="2400" dirty="0"/>
          </a:p>
        </p:txBody>
      </p:sp>
      <p:sp>
        <p:nvSpPr>
          <p:cNvPr id="8" name="Shape 3">
            <a:extLst>
              <a:ext uri="{FF2B5EF4-FFF2-40B4-BE49-F238E27FC236}">
                <a16:creationId xmlns:a16="http://schemas.microsoft.com/office/drawing/2014/main" id="{D6920D50-5758-4A57-BD21-A38089F54110}"/>
              </a:ext>
            </a:extLst>
          </p:cNvPr>
          <p:cNvSpPr/>
          <p:nvPr/>
        </p:nvSpPr>
        <p:spPr>
          <a:xfrm>
            <a:off x="6296152" y="1925320"/>
            <a:ext cx="5120640" cy="1234440"/>
          </a:xfrm>
          <a:prstGeom prst="roundRect">
            <a:avLst>
              <a:gd name="adj" fmla="val 7407"/>
            </a:avLst>
          </a:prstGeom>
          <a:solidFill>
            <a:srgbClr val="F3F6FA"/>
          </a:solidFill>
          <a:ln/>
        </p:spPr>
      </p:sp>
      <p:sp>
        <p:nvSpPr>
          <p:cNvPr id="9" name="Shape 4">
            <a:extLst>
              <a:ext uri="{FF2B5EF4-FFF2-40B4-BE49-F238E27FC236}">
                <a16:creationId xmlns:a16="http://schemas.microsoft.com/office/drawing/2014/main" id="{AD497008-3A42-4793-A27B-8BEDF6D3AA5F}"/>
              </a:ext>
            </a:extLst>
          </p:cNvPr>
          <p:cNvSpPr/>
          <p:nvPr/>
        </p:nvSpPr>
        <p:spPr>
          <a:xfrm>
            <a:off x="6524752" y="2181352"/>
            <a:ext cx="731520" cy="731520"/>
          </a:xfrm>
          <a:prstGeom prst="ellipse">
            <a:avLst/>
          </a:prstGeom>
          <a:solidFill>
            <a:srgbClr val="FFFFFF"/>
          </a:solidFill>
          <a:ln/>
        </p:spPr>
      </p:sp>
      <p:pic>
        <p:nvPicPr>
          <p:cNvPr id="10" name="Image 0" descr="preencoded.png">
            <a:extLst>
              <a:ext uri="{FF2B5EF4-FFF2-40B4-BE49-F238E27FC236}">
                <a16:creationId xmlns:a16="http://schemas.microsoft.com/office/drawing/2014/main" id="{ADAE6F4E-9D78-49F5-B7FD-9BCA5FD970D0}"/>
              </a:ext>
            </a:extLst>
          </p:cNvPr>
          <p:cNvPicPr>
            <a:picLocks noChangeAspect="1"/>
          </p:cNvPicPr>
          <p:nvPr/>
        </p:nvPicPr>
        <p:blipFill>
          <a:blip r:embed="rId2"/>
          <a:stretch>
            <a:fillRect/>
          </a:stretch>
        </p:blipFill>
        <p:spPr>
          <a:xfrm>
            <a:off x="6707632" y="2364232"/>
            <a:ext cx="365760" cy="365760"/>
          </a:xfrm>
          <a:prstGeom prst="rect">
            <a:avLst/>
          </a:prstGeom>
        </p:spPr>
      </p:pic>
      <p:sp>
        <p:nvSpPr>
          <p:cNvPr id="11" name="Text 5">
            <a:extLst>
              <a:ext uri="{FF2B5EF4-FFF2-40B4-BE49-F238E27FC236}">
                <a16:creationId xmlns:a16="http://schemas.microsoft.com/office/drawing/2014/main" id="{47B2794B-56DD-4646-8D2D-281B5009EF85}"/>
              </a:ext>
            </a:extLst>
          </p:cNvPr>
          <p:cNvSpPr txBox="1"/>
          <p:nvPr/>
        </p:nvSpPr>
        <p:spPr>
          <a:xfrm>
            <a:off x="7484872" y="2062480"/>
            <a:ext cx="3749040" cy="365760"/>
          </a:xfrm>
          <a:prstGeom prst="rect">
            <a:avLst/>
          </a:prstGeom>
          <a:noFill/>
          <a:ln/>
        </p:spPr>
        <p:txBody>
          <a:bodyPr wrap="square" lIns="0" tIns="0" rIns="0" bIns="0" rtlCol="0" anchor="t"/>
          <a:lstStyle/>
          <a:p>
            <a:pPr marL="0" indent="0">
              <a:buNone/>
            </a:pPr>
            <a:r>
              <a:rPr lang="en-US" sz="1700" b="1" dirty="0">
                <a:solidFill>
                  <a:srgbClr val="13294B"/>
                </a:solidFill>
                <a:latin typeface="Arial" pitchFamily="34" charset="0"/>
                <a:ea typeface="Arial" pitchFamily="34" charset="-122"/>
                <a:cs typeface="Arial" pitchFamily="34" charset="-120"/>
              </a:rPr>
              <a:t>Primeras 1,000 consultas</a:t>
            </a:r>
            <a:endParaRPr lang="en-US" sz="1700" dirty="0"/>
          </a:p>
        </p:txBody>
      </p:sp>
      <p:sp>
        <p:nvSpPr>
          <p:cNvPr id="12" name="Text 7">
            <a:extLst>
              <a:ext uri="{FF2B5EF4-FFF2-40B4-BE49-F238E27FC236}">
                <a16:creationId xmlns:a16="http://schemas.microsoft.com/office/drawing/2014/main" id="{50A0D503-3035-430B-8A0F-D54A363F7045}"/>
              </a:ext>
            </a:extLst>
          </p:cNvPr>
          <p:cNvSpPr txBox="1"/>
          <p:nvPr/>
        </p:nvSpPr>
        <p:spPr>
          <a:xfrm>
            <a:off x="7484872" y="2729992"/>
            <a:ext cx="3749040" cy="301752"/>
          </a:xfrm>
          <a:prstGeom prst="rect">
            <a:avLst/>
          </a:prstGeom>
          <a:noFill/>
          <a:ln/>
        </p:spPr>
        <p:txBody>
          <a:bodyPr wrap="square" lIns="0" tIns="0" rIns="0" bIns="0" rtlCol="0" anchor="t"/>
          <a:lstStyle/>
          <a:p>
            <a:r>
              <a:rPr lang="en-US" sz="1400" b="1" dirty="0">
                <a:solidFill>
                  <a:srgbClr val="E8704F"/>
                </a:solidFill>
                <a:latin typeface="Calibri"/>
                <a:ea typeface="Calibri"/>
                <a:cs typeface="Calibri"/>
              </a:rPr>
              <a:t>2011  - 249 con </a:t>
            </a:r>
            <a:r>
              <a:rPr lang="en-US" sz="1400" b="1" dirty="0" err="1">
                <a:solidFill>
                  <a:srgbClr val="E8704F"/>
                </a:solidFill>
                <a:latin typeface="Calibri"/>
                <a:ea typeface="Calibri"/>
                <a:cs typeface="Calibri"/>
              </a:rPr>
              <a:t>antibiótico</a:t>
            </a:r>
            <a:r>
              <a:rPr lang="en-US" sz="1400" b="1" dirty="0">
                <a:solidFill>
                  <a:srgbClr val="E8704F"/>
                </a:solidFill>
                <a:latin typeface="Calibri"/>
                <a:ea typeface="Calibri"/>
                <a:cs typeface="Calibri"/>
              </a:rPr>
              <a:t> oral</a:t>
            </a:r>
            <a:endParaRPr lang="en-US" sz="1400" dirty="0">
              <a:latin typeface="Calibri"/>
              <a:ea typeface="Calibri"/>
              <a:cs typeface="Calibri"/>
            </a:endParaRPr>
          </a:p>
        </p:txBody>
      </p:sp>
      <p:sp>
        <p:nvSpPr>
          <p:cNvPr id="13" name="Shape 8">
            <a:extLst>
              <a:ext uri="{FF2B5EF4-FFF2-40B4-BE49-F238E27FC236}">
                <a16:creationId xmlns:a16="http://schemas.microsoft.com/office/drawing/2014/main" id="{5A640ED5-4527-4A74-BF03-FBD572FF44BE}"/>
              </a:ext>
            </a:extLst>
          </p:cNvPr>
          <p:cNvSpPr/>
          <p:nvPr/>
        </p:nvSpPr>
        <p:spPr>
          <a:xfrm>
            <a:off x="6296152" y="3342640"/>
            <a:ext cx="5120640" cy="1234440"/>
          </a:xfrm>
          <a:prstGeom prst="roundRect">
            <a:avLst>
              <a:gd name="adj" fmla="val 7407"/>
            </a:avLst>
          </a:prstGeom>
          <a:solidFill>
            <a:srgbClr val="F3F6FA"/>
          </a:solidFill>
          <a:ln/>
        </p:spPr>
      </p:sp>
      <p:sp>
        <p:nvSpPr>
          <p:cNvPr id="14" name="Shape 9">
            <a:extLst>
              <a:ext uri="{FF2B5EF4-FFF2-40B4-BE49-F238E27FC236}">
                <a16:creationId xmlns:a16="http://schemas.microsoft.com/office/drawing/2014/main" id="{C4E631EC-4873-45BB-A946-2662162957CC}"/>
              </a:ext>
            </a:extLst>
          </p:cNvPr>
          <p:cNvSpPr/>
          <p:nvPr/>
        </p:nvSpPr>
        <p:spPr>
          <a:xfrm>
            <a:off x="6524752" y="3598672"/>
            <a:ext cx="731520" cy="731520"/>
          </a:xfrm>
          <a:prstGeom prst="ellipse">
            <a:avLst/>
          </a:prstGeom>
          <a:solidFill>
            <a:srgbClr val="FFFFFF"/>
          </a:solidFill>
          <a:ln/>
        </p:spPr>
      </p:sp>
      <p:pic>
        <p:nvPicPr>
          <p:cNvPr id="15" name="Image 1" descr="preencoded.png">
            <a:extLst>
              <a:ext uri="{FF2B5EF4-FFF2-40B4-BE49-F238E27FC236}">
                <a16:creationId xmlns:a16="http://schemas.microsoft.com/office/drawing/2014/main" id="{D272D40F-5CDA-49AC-90B4-0BBAFE59B2A9}"/>
              </a:ext>
            </a:extLst>
          </p:cNvPr>
          <p:cNvPicPr>
            <a:picLocks noChangeAspect="1"/>
          </p:cNvPicPr>
          <p:nvPr/>
        </p:nvPicPr>
        <p:blipFill>
          <a:blip r:embed="rId3"/>
          <a:stretch>
            <a:fillRect/>
          </a:stretch>
        </p:blipFill>
        <p:spPr>
          <a:xfrm>
            <a:off x="6707632" y="3781552"/>
            <a:ext cx="365760" cy="365760"/>
          </a:xfrm>
          <a:prstGeom prst="rect">
            <a:avLst/>
          </a:prstGeom>
        </p:spPr>
      </p:pic>
      <p:sp>
        <p:nvSpPr>
          <p:cNvPr id="16" name="Text 10">
            <a:extLst>
              <a:ext uri="{FF2B5EF4-FFF2-40B4-BE49-F238E27FC236}">
                <a16:creationId xmlns:a16="http://schemas.microsoft.com/office/drawing/2014/main" id="{AF85085D-F6EE-4738-9F5E-AB125E8F564C}"/>
              </a:ext>
            </a:extLst>
          </p:cNvPr>
          <p:cNvSpPr txBox="1"/>
          <p:nvPr/>
        </p:nvSpPr>
        <p:spPr>
          <a:xfrm>
            <a:off x="7484872" y="3479800"/>
            <a:ext cx="3749040" cy="365760"/>
          </a:xfrm>
          <a:prstGeom prst="rect">
            <a:avLst/>
          </a:prstGeom>
          <a:noFill/>
          <a:ln/>
        </p:spPr>
        <p:txBody>
          <a:bodyPr wrap="square" lIns="0" tIns="0" rIns="0" bIns="0" rtlCol="0" anchor="t"/>
          <a:lstStyle/>
          <a:p>
            <a:pPr marL="0" indent="0">
              <a:buNone/>
            </a:pPr>
            <a:r>
              <a:rPr lang="en-US" sz="1700" b="1" dirty="0">
                <a:solidFill>
                  <a:srgbClr val="13294B"/>
                </a:solidFill>
                <a:latin typeface="Arial" pitchFamily="34" charset="0"/>
                <a:ea typeface="Arial" pitchFamily="34" charset="-122"/>
                <a:cs typeface="Arial" pitchFamily="34" charset="-120"/>
              </a:rPr>
              <a:t>Últimas 1,000 consultas</a:t>
            </a:r>
            <a:endParaRPr lang="en-US" sz="1700" dirty="0"/>
          </a:p>
        </p:txBody>
      </p:sp>
      <p:sp>
        <p:nvSpPr>
          <p:cNvPr id="17" name="Text 12">
            <a:extLst>
              <a:ext uri="{FF2B5EF4-FFF2-40B4-BE49-F238E27FC236}">
                <a16:creationId xmlns:a16="http://schemas.microsoft.com/office/drawing/2014/main" id="{2A2BF6F8-91E4-413C-900B-4CD81CA4A984}"/>
              </a:ext>
            </a:extLst>
          </p:cNvPr>
          <p:cNvSpPr txBox="1"/>
          <p:nvPr/>
        </p:nvSpPr>
        <p:spPr>
          <a:xfrm>
            <a:off x="7484872" y="4147312"/>
            <a:ext cx="3749040" cy="301752"/>
          </a:xfrm>
          <a:prstGeom prst="rect">
            <a:avLst/>
          </a:prstGeom>
          <a:noFill/>
          <a:ln/>
        </p:spPr>
        <p:txBody>
          <a:bodyPr wrap="square" lIns="0" tIns="0" rIns="0" bIns="0" rtlCol="0" anchor="t"/>
          <a:lstStyle/>
          <a:p>
            <a:r>
              <a:rPr lang="en-US" sz="1400" b="1" dirty="0">
                <a:solidFill>
                  <a:srgbClr val="9A5B00"/>
                </a:solidFill>
                <a:latin typeface="Calibri"/>
                <a:ea typeface="Calibri"/>
                <a:cs typeface="Calibri"/>
              </a:rPr>
              <a:t>2026 41 con </a:t>
            </a:r>
            <a:r>
              <a:rPr lang="en-US" sz="1400" b="1" dirty="0" err="1">
                <a:solidFill>
                  <a:srgbClr val="9A5B00"/>
                </a:solidFill>
                <a:latin typeface="Calibri"/>
                <a:ea typeface="Calibri"/>
                <a:cs typeface="Calibri"/>
              </a:rPr>
              <a:t>antibiótico</a:t>
            </a:r>
            <a:r>
              <a:rPr lang="en-US" sz="1400" b="1" dirty="0">
                <a:solidFill>
                  <a:srgbClr val="9A5B00"/>
                </a:solidFill>
                <a:latin typeface="Calibri"/>
                <a:ea typeface="Calibri"/>
                <a:cs typeface="Calibri"/>
              </a:rPr>
              <a:t> oral</a:t>
            </a:r>
            <a:endParaRPr lang="en-US" sz="1400" dirty="0">
              <a:ea typeface="Calibri"/>
              <a:cs typeface="Calibri"/>
            </a:endParaRPr>
          </a:p>
        </p:txBody>
      </p:sp>
    </p:spTree>
    <p:extLst>
      <p:ext uri="{BB962C8B-B14F-4D97-AF65-F5344CB8AC3E}">
        <p14:creationId xmlns:p14="http://schemas.microsoft.com/office/powerpoint/2010/main" val="3456570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Uso de antibiótico oral por motivo de consulta</a:t>
            </a:r>
            <a:endParaRPr lang="en-US" sz="3000" dirty="0"/>
          </a:p>
        </p:txBody>
      </p:sp>
      <p:sp>
        <p:nvSpPr>
          <p:cNvPr id="4" name="Text 2"/>
          <p:cNvSpPr txBox="1"/>
          <p:nvPr/>
        </p:nvSpPr>
        <p:spPr>
          <a:xfrm>
            <a:off x="548640" y="1060704"/>
            <a:ext cx="11091672" cy="411480"/>
          </a:xfrm>
          <a:prstGeom prst="rect">
            <a:avLst/>
          </a:prstGeom>
          <a:noFill/>
          <a:ln/>
        </p:spPr>
        <p:txBody>
          <a:bodyPr wrap="square" lIns="0" tIns="0" rIns="0" bIns="0" rtlCol="0" anchor="t"/>
          <a:lstStyle/>
          <a:p>
            <a:pPr marL="0" indent="0">
              <a:buNone/>
            </a:pPr>
            <a:r>
              <a:rPr lang="en-US" sz="1600" dirty="0">
                <a:solidFill>
                  <a:srgbClr val="5B6B7F"/>
                </a:solidFill>
                <a:latin typeface="Calibri" pitchFamily="34" charset="0"/>
                <a:ea typeface="Calibri" pitchFamily="34" charset="-122"/>
                <a:cs typeface="Calibri" pitchFamily="34" charset="-120"/>
              </a:rPr>
              <a:t>Porcentaje de consultas con antibiótico oral, primeras vs. últimas 1,000</a:t>
            </a:r>
            <a:endParaRPr lang="en-US" sz="1600" dirty="0"/>
          </a:p>
        </p:txBody>
      </p:sp>
      <p:graphicFrame>
        <p:nvGraphicFramePr>
          <p:cNvPr id="5" name="Chart 0"/>
          <p:cNvGraphicFramePr/>
          <p:nvPr/>
        </p:nvGraphicFramePr>
        <p:xfrm>
          <a:off x="548640" y="1554480"/>
          <a:ext cx="11091672" cy="416052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3"/>
          <p:cNvSpPr txBox="1"/>
          <p:nvPr/>
        </p:nvSpPr>
        <p:spPr>
          <a:xfrm>
            <a:off x="548640" y="5806440"/>
            <a:ext cx="11091672" cy="457200"/>
          </a:xfrm>
          <a:prstGeom prst="rect">
            <a:avLst/>
          </a:prstGeom>
          <a:noFill/>
          <a:ln/>
        </p:spPr>
        <p:txBody>
          <a:bodyPr wrap="square" lIns="0" tIns="0" rIns="0" bIns="0" rtlCol="0" anchor="t"/>
          <a:lstStyle/>
          <a:p>
            <a:pPr marL="0" indent="0">
              <a:buNone/>
            </a:pPr>
            <a:r>
              <a:rPr lang="en-US" sz="1100" i="1" dirty="0">
                <a:solidFill>
                  <a:srgbClr val="5B6B7F"/>
                </a:solidFill>
                <a:latin typeface="Calibri" pitchFamily="34" charset="0"/>
                <a:ea typeface="Calibri" pitchFamily="34" charset="-122"/>
                <a:cs typeface="Calibri" pitchFamily="34" charset="-120"/>
              </a:rPr>
              <a:t>Consultas por motivo (primeras / últimas):  Fiebre 309/307  ·  Tos 353/409  ·  Rinorrea o congestión 312/145  ·  Otalgia 34/21  ·  Odinofagia 41/30  ·  Diarrea 106/86  ·  Síntomas urinarios 43/12</a:t>
            </a:r>
            <a:endParaRPr lang="en-US" sz="1100" dirty="0"/>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Dónde cambió más… y dónde no debía cambiar</a:t>
            </a:r>
            <a:endParaRPr lang="en-US" sz="3000" dirty="0"/>
          </a:p>
        </p:txBody>
      </p:sp>
      <p:graphicFrame>
        <p:nvGraphicFramePr>
          <p:cNvPr id="4" name="Chart 0"/>
          <p:cNvGraphicFramePr/>
          <p:nvPr/>
        </p:nvGraphicFramePr>
        <p:xfrm>
          <a:off x="548640" y="1234440"/>
          <a:ext cx="6675120" cy="4937760"/>
        </p:xfrm>
        <a:graphic>
          <a:graphicData uri="http://schemas.openxmlformats.org/drawingml/2006/chart">
            <c:chart xmlns:c="http://schemas.openxmlformats.org/drawingml/2006/chart" xmlns:r="http://schemas.openxmlformats.org/officeDocument/2006/relationships" r:id="rId4"/>
          </a:graphicData>
        </a:graphic>
      </p:graphicFrame>
      <p:sp>
        <p:nvSpPr>
          <p:cNvPr id="5" name="Shape 2"/>
          <p:cNvSpPr/>
          <p:nvPr/>
        </p:nvSpPr>
        <p:spPr>
          <a:xfrm>
            <a:off x="7498080" y="1325880"/>
            <a:ext cx="4142232" cy="1463040"/>
          </a:xfrm>
          <a:prstGeom prst="roundRect">
            <a:avLst>
              <a:gd name="adj" fmla="val 6250"/>
            </a:avLst>
          </a:prstGeom>
          <a:solidFill>
            <a:srgbClr val="F3F6FA"/>
          </a:solidFill>
          <a:ln/>
        </p:spPr>
      </p:sp>
      <p:sp>
        <p:nvSpPr>
          <p:cNvPr id="6" name="Text 3"/>
          <p:cNvSpPr txBox="1"/>
          <p:nvPr/>
        </p:nvSpPr>
        <p:spPr>
          <a:xfrm>
            <a:off x="7726680" y="1435608"/>
            <a:ext cx="3749040" cy="365760"/>
          </a:xfrm>
          <a:prstGeom prst="rect">
            <a:avLst/>
          </a:prstGeom>
          <a:noFill/>
          <a:ln/>
        </p:spPr>
        <p:txBody>
          <a:bodyPr wrap="square" lIns="0" tIns="0" rIns="0" bIns="0" rtlCol="0" anchor="t"/>
          <a:lstStyle/>
          <a:p>
            <a:pPr marL="0" indent="0">
              <a:buNone/>
            </a:pPr>
            <a:r>
              <a:rPr lang="en-US" sz="1600" b="1" dirty="0">
                <a:solidFill>
                  <a:srgbClr val="9A5B00"/>
                </a:solidFill>
                <a:latin typeface="Arial" pitchFamily="34" charset="0"/>
                <a:ea typeface="Arial" pitchFamily="34" charset="-122"/>
                <a:cs typeface="Arial" pitchFamily="34" charset="-120"/>
              </a:rPr>
              <a:t>Zona gris (nivel 2)</a:t>
            </a:r>
            <a:endParaRPr lang="en-US" sz="1600" dirty="0"/>
          </a:p>
        </p:txBody>
      </p:sp>
      <p:sp>
        <p:nvSpPr>
          <p:cNvPr id="7" name="Text 4"/>
          <p:cNvSpPr txBox="1"/>
          <p:nvPr/>
        </p:nvSpPr>
        <p:spPr>
          <a:xfrm>
            <a:off x="7726680" y="1801368"/>
            <a:ext cx="3749040" cy="914400"/>
          </a:xfrm>
          <a:prstGeom prst="rect">
            <a:avLst/>
          </a:prstGeom>
          <a:noFill/>
          <a:ln/>
        </p:spPr>
        <p:txBody>
          <a:bodyPr wrap="square" lIns="0" tIns="0" rIns="0" bIns="0" rtlCol="0" anchor="t"/>
          <a:lstStyle/>
          <a:p>
            <a:pPr marL="0" indent="0">
              <a:buNone/>
            </a:pPr>
            <a:r>
              <a:rPr lang="en-US" sz="1350" dirty="0">
                <a:solidFill>
                  <a:srgbClr val="1F2A37"/>
                </a:solidFill>
                <a:latin typeface="Calibri" pitchFamily="34" charset="0"/>
                <a:ea typeface="Calibri" pitchFamily="34" charset="-122"/>
                <a:cs typeface="Calibri" pitchFamily="34" charset="-120"/>
              </a:rPr>
              <a:t>Odinofagia 63.4% → 3.3% · Otalgia 79.4% → 23.8%. Es donde más pesan la confirmación del estreptococo y la observación en OMA.</a:t>
            </a:r>
            <a:endParaRPr lang="en-US" sz="1350" dirty="0"/>
          </a:p>
        </p:txBody>
      </p:sp>
      <p:sp>
        <p:nvSpPr>
          <p:cNvPr id="8" name="Shape 5"/>
          <p:cNvSpPr/>
          <p:nvPr/>
        </p:nvSpPr>
        <p:spPr>
          <a:xfrm>
            <a:off x="7498080" y="2953512"/>
            <a:ext cx="4142232" cy="1463040"/>
          </a:xfrm>
          <a:prstGeom prst="roundRect">
            <a:avLst>
              <a:gd name="adj" fmla="val 6250"/>
            </a:avLst>
          </a:prstGeom>
          <a:solidFill>
            <a:srgbClr val="F3F6FA"/>
          </a:solidFill>
          <a:ln/>
        </p:spPr>
      </p:sp>
      <p:sp>
        <p:nvSpPr>
          <p:cNvPr id="9" name="Text 6"/>
          <p:cNvSpPr txBox="1"/>
          <p:nvPr/>
        </p:nvSpPr>
        <p:spPr>
          <a:xfrm>
            <a:off x="7726680" y="3063240"/>
            <a:ext cx="3749040" cy="365760"/>
          </a:xfrm>
          <a:prstGeom prst="rect">
            <a:avLst/>
          </a:prstGeom>
          <a:noFill/>
          <a:ln/>
        </p:spPr>
        <p:txBody>
          <a:bodyPr wrap="square" lIns="0" tIns="0" rIns="0" bIns="0" rtlCol="0" anchor="t"/>
          <a:lstStyle/>
          <a:p>
            <a:pPr marL="0" indent="0">
              <a:buNone/>
            </a:pPr>
            <a:r>
              <a:rPr lang="en-US" sz="1600" b="1" dirty="0">
                <a:solidFill>
                  <a:srgbClr val="1C3A63"/>
                </a:solidFill>
                <a:latin typeface="Arial" pitchFamily="34" charset="0"/>
                <a:ea typeface="Arial" pitchFamily="34" charset="-122"/>
                <a:cs typeface="Arial" pitchFamily="34" charset="-120"/>
              </a:rPr>
              <a:t>Casi siempre viral (nivel 3)</a:t>
            </a:r>
            <a:endParaRPr lang="en-US" sz="1600" dirty="0"/>
          </a:p>
        </p:txBody>
      </p:sp>
      <p:sp>
        <p:nvSpPr>
          <p:cNvPr id="10" name="Text 7"/>
          <p:cNvSpPr txBox="1"/>
          <p:nvPr/>
        </p:nvSpPr>
        <p:spPr>
          <a:xfrm>
            <a:off x="7726680" y="3429000"/>
            <a:ext cx="3749040" cy="914400"/>
          </a:xfrm>
          <a:prstGeom prst="rect">
            <a:avLst/>
          </a:prstGeom>
          <a:noFill/>
          <a:ln/>
        </p:spPr>
        <p:txBody>
          <a:bodyPr wrap="square" lIns="0" tIns="0" rIns="0" bIns="0" rtlCol="0" anchor="t"/>
          <a:lstStyle/>
          <a:p>
            <a:pPr marL="0" indent="0">
              <a:buNone/>
            </a:pPr>
            <a:r>
              <a:rPr lang="en-US" sz="1350" dirty="0">
                <a:solidFill>
                  <a:srgbClr val="1F2A37"/>
                </a:solidFill>
                <a:latin typeface="Calibri" pitchFamily="34" charset="0"/>
                <a:ea typeface="Calibri" pitchFamily="34" charset="-122"/>
                <a:cs typeface="Calibri" pitchFamily="34" charset="-120"/>
              </a:rPr>
              <a:t>Rinorrea 35.9% → 2.1% · Tos 34.6% → 2.7% · Fiebre 46.9% → 5.9%.</a:t>
            </a:r>
            <a:endParaRPr lang="en-US" sz="1350" dirty="0"/>
          </a:p>
        </p:txBody>
      </p:sp>
      <p:sp>
        <p:nvSpPr>
          <p:cNvPr id="11" name="Shape 8"/>
          <p:cNvSpPr/>
          <p:nvPr/>
        </p:nvSpPr>
        <p:spPr>
          <a:xfrm>
            <a:off x="7498080" y="4581144"/>
            <a:ext cx="4142232" cy="1463040"/>
          </a:xfrm>
          <a:prstGeom prst="roundRect">
            <a:avLst>
              <a:gd name="adj" fmla="val 6250"/>
            </a:avLst>
          </a:prstGeom>
          <a:solidFill>
            <a:srgbClr val="FDF3E1"/>
          </a:solidFill>
          <a:ln w="22225">
            <a:solidFill>
              <a:srgbClr val="F5A623"/>
            </a:solidFill>
            <a:prstDash val="solid"/>
          </a:ln>
        </p:spPr>
      </p:sp>
      <p:sp>
        <p:nvSpPr>
          <p:cNvPr id="12" name="Text 9"/>
          <p:cNvSpPr txBox="1"/>
          <p:nvPr/>
        </p:nvSpPr>
        <p:spPr>
          <a:xfrm>
            <a:off x="7726680" y="4690872"/>
            <a:ext cx="3749040" cy="365760"/>
          </a:xfrm>
          <a:prstGeom prst="rect">
            <a:avLst/>
          </a:prstGeom>
          <a:noFill/>
          <a:ln/>
        </p:spPr>
        <p:txBody>
          <a:bodyPr wrap="square" lIns="0" tIns="0" rIns="0" bIns="0" rtlCol="0" anchor="t"/>
          <a:lstStyle/>
          <a:p>
            <a:pPr marL="0" indent="0">
              <a:buNone/>
            </a:pPr>
            <a:r>
              <a:rPr lang="en-US" sz="1600" b="1" dirty="0">
                <a:solidFill>
                  <a:srgbClr val="5B6B7F"/>
                </a:solidFill>
                <a:latin typeface="Arial" pitchFamily="34" charset="0"/>
                <a:ea typeface="Arial" pitchFamily="34" charset="-122"/>
                <a:cs typeface="Arial" pitchFamily="34" charset="-120"/>
              </a:rPr>
              <a:t>Donde sí va (nivel 1)</a:t>
            </a:r>
            <a:endParaRPr lang="en-US" sz="1600" dirty="0"/>
          </a:p>
        </p:txBody>
      </p:sp>
      <p:sp>
        <p:nvSpPr>
          <p:cNvPr id="13" name="Text 10"/>
          <p:cNvSpPr txBox="1"/>
          <p:nvPr/>
        </p:nvSpPr>
        <p:spPr>
          <a:xfrm>
            <a:off x="7726680" y="5056632"/>
            <a:ext cx="3749040" cy="914400"/>
          </a:xfrm>
          <a:prstGeom prst="rect">
            <a:avLst/>
          </a:prstGeom>
          <a:noFill/>
          <a:ln/>
        </p:spPr>
        <p:txBody>
          <a:bodyPr wrap="square" lIns="0" tIns="0" rIns="0" bIns="0" rtlCol="0" anchor="t"/>
          <a:lstStyle/>
          <a:p>
            <a:pPr marL="0" indent="0">
              <a:buNone/>
            </a:pPr>
            <a:r>
              <a:rPr lang="en-US" sz="1350" dirty="0">
                <a:solidFill>
                  <a:srgbClr val="1F2A37"/>
                </a:solidFill>
                <a:latin typeface="Calibri" pitchFamily="34" charset="0"/>
                <a:ea typeface="Calibri" pitchFamily="34" charset="-122"/>
                <a:cs typeface="Calibri" pitchFamily="34" charset="-120"/>
              </a:rPr>
              <a:t>Urinarios 37.2% → 33.3%: casi sin cambio. El objetivo no es cero antibióticos, es el antibiótico correcto.</a:t>
            </a:r>
            <a:endParaRPr lang="en-US" sz="1350" dirty="0"/>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err="1">
                <a:solidFill>
                  <a:srgbClr val="13294B"/>
                </a:solidFill>
                <a:latin typeface="Arial"/>
                <a:ea typeface="Arial" pitchFamily="34" charset="-122"/>
                <a:cs typeface="Arial"/>
              </a:rPr>
              <a:t>Audita</a:t>
            </a:r>
            <a:r>
              <a:rPr lang="en-US" sz="3000" b="1" dirty="0">
                <a:solidFill>
                  <a:srgbClr val="13294B"/>
                </a:solidFill>
                <a:latin typeface="Arial"/>
                <a:ea typeface="Arial" pitchFamily="34" charset="-122"/>
                <a:cs typeface="Arial"/>
              </a:rPr>
              <a:t> </a:t>
            </a:r>
            <a:r>
              <a:rPr lang="en-US" sz="3000" b="1" dirty="0" err="1">
                <a:solidFill>
                  <a:srgbClr val="13294B"/>
                </a:solidFill>
                <a:latin typeface="Arial"/>
                <a:ea typeface="Arial" pitchFamily="34" charset="-122"/>
                <a:cs typeface="Arial"/>
              </a:rPr>
              <a:t>tu</a:t>
            </a:r>
            <a:r>
              <a:rPr lang="en-US" sz="3000" b="1" dirty="0">
                <a:solidFill>
                  <a:srgbClr val="13294B"/>
                </a:solidFill>
                <a:latin typeface="Arial"/>
                <a:ea typeface="Arial" pitchFamily="34" charset="-122"/>
                <a:cs typeface="Arial"/>
              </a:rPr>
              <a:t> </a:t>
            </a:r>
            <a:r>
              <a:rPr lang="en-US" sz="3000" b="1" dirty="0" err="1">
                <a:solidFill>
                  <a:srgbClr val="13294B"/>
                </a:solidFill>
                <a:latin typeface="Arial"/>
                <a:ea typeface="Arial" pitchFamily="34" charset="-122"/>
                <a:cs typeface="Arial"/>
              </a:rPr>
              <a:t>propia</a:t>
            </a:r>
            <a:r>
              <a:rPr lang="en-US" sz="3000" b="1" dirty="0">
                <a:solidFill>
                  <a:srgbClr val="13294B"/>
                </a:solidFill>
                <a:latin typeface="Arial"/>
                <a:ea typeface="Arial" pitchFamily="34" charset="-122"/>
                <a:cs typeface="Arial"/>
              </a:rPr>
              <a:t> consulta</a:t>
            </a:r>
            <a:endParaRPr lang="en-US" sz="3000" dirty="0">
              <a:latin typeface="Arial"/>
              <a:cs typeface="Arial"/>
            </a:endParaRPr>
          </a:p>
        </p:txBody>
      </p:sp>
      <p:sp>
        <p:nvSpPr>
          <p:cNvPr id="4" name="Text 2"/>
          <p:cNvSpPr txBox="1"/>
          <p:nvPr/>
        </p:nvSpPr>
        <p:spPr>
          <a:xfrm>
            <a:off x="548640" y="1060704"/>
            <a:ext cx="11091672" cy="411480"/>
          </a:xfrm>
          <a:prstGeom prst="rect">
            <a:avLst/>
          </a:prstGeom>
          <a:noFill/>
          <a:ln/>
        </p:spPr>
        <p:txBody>
          <a:bodyPr wrap="square" lIns="0" tIns="0" rIns="0" bIns="0" rtlCol="0" anchor="t"/>
          <a:lstStyle/>
          <a:p>
            <a:pPr marL="0" indent="0">
              <a:buNone/>
            </a:pPr>
            <a:r>
              <a:rPr lang="en-US" sz="1600" dirty="0">
                <a:solidFill>
                  <a:srgbClr val="5B6B7F"/>
                </a:solidFill>
                <a:latin typeface="Calibri" pitchFamily="34" charset="0"/>
                <a:ea typeface="Calibri" pitchFamily="34" charset="-122"/>
                <a:cs typeface="Calibri" pitchFamily="34" charset="-120"/>
              </a:rPr>
              <a:t>La comparación entre pares funciona… incluso cuando el par eres tú mismo</a:t>
            </a:r>
            <a:endParaRPr lang="en-US" sz="1600" dirty="0"/>
          </a:p>
        </p:txBody>
      </p:sp>
      <p:sp>
        <p:nvSpPr>
          <p:cNvPr id="5" name="Shape 3"/>
          <p:cNvSpPr/>
          <p:nvPr/>
        </p:nvSpPr>
        <p:spPr>
          <a:xfrm>
            <a:off x="548640" y="1691640"/>
            <a:ext cx="2642616" cy="3383280"/>
          </a:xfrm>
          <a:prstGeom prst="roundRect">
            <a:avLst>
              <a:gd name="adj" fmla="val 3460"/>
            </a:avLst>
          </a:prstGeom>
          <a:solidFill>
            <a:srgbClr val="F3F6FA"/>
          </a:solidFill>
          <a:ln/>
        </p:spPr>
      </p:sp>
      <p:sp>
        <p:nvSpPr>
          <p:cNvPr id="6" name="Shape 4"/>
          <p:cNvSpPr/>
          <p:nvPr/>
        </p:nvSpPr>
        <p:spPr>
          <a:xfrm>
            <a:off x="822960" y="1920240"/>
            <a:ext cx="457200" cy="457200"/>
          </a:xfrm>
          <a:prstGeom prst="ellipse">
            <a:avLst/>
          </a:prstGeom>
          <a:solidFill>
            <a:srgbClr val="F5A623"/>
          </a:solidFill>
          <a:ln/>
        </p:spPr>
      </p:sp>
      <p:sp>
        <p:nvSpPr>
          <p:cNvPr id="7" name="Text 5"/>
          <p:cNvSpPr txBox="1"/>
          <p:nvPr/>
        </p:nvSpPr>
        <p:spPr>
          <a:xfrm>
            <a:off x="822960" y="1920240"/>
            <a:ext cx="457200" cy="457200"/>
          </a:xfrm>
          <a:prstGeom prst="rect">
            <a:avLst/>
          </a:prstGeom>
          <a:noFill/>
          <a:ln/>
        </p:spPr>
        <p:txBody>
          <a:bodyPr wrap="square" lIns="0" tIns="0" rIns="0" bIns="0" rtlCol="0" anchor="ctr"/>
          <a:lstStyle/>
          <a:p>
            <a:pPr marL="0" indent="0" algn="ctr">
              <a:buNone/>
            </a:pPr>
            <a:r>
              <a:rPr lang="en-US" sz="1600" b="1" dirty="0">
                <a:solidFill>
                  <a:srgbClr val="13294B"/>
                </a:solidFill>
                <a:latin typeface="Arial" pitchFamily="34" charset="0"/>
                <a:ea typeface="Arial" pitchFamily="34" charset="-122"/>
                <a:cs typeface="Arial" pitchFamily="34" charset="-120"/>
              </a:rPr>
              <a:t>1</a:t>
            </a:r>
            <a:endParaRPr lang="en-US" sz="1600" dirty="0"/>
          </a:p>
        </p:txBody>
      </p:sp>
      <p:pic>
        <p:nvPicPr>
          <p:cNvPr id="8" name="Image 0" descr="preencoded.png"/>
          <p:cNvPicPr>
            <a:picLocks noChangeAspect="1"/>
          </p:cNvPicPr>
          <p:nvPr/>
        </p:nvPicPr>
        <p:blipFill>
          <a:blip r:embed="rId4"/>
          <a:stretch>
            <a:fillRect/>
          </a:stretch>
        </p:blipFill>
        <p:spPr>
          <a:xfrm>
            <a:off x="2423160" y="1938528"/>
            <a:ext cx="457200" cy="457200"/>
          </a:xfrm>
          <a:prstGeom prst="rect">
            <a:avLst/>
          </a:prstGeom>
        </p:spPr>
      </p:pic>
      <p:sp>
        <p:nvSpPr>
          <p:cNvPr id="9" name="Text 6"/>
          <p:cNvSpPr txBox="1"/>
          <p:nvPr/>
        </p:nvSpPr>
        <p:spPr>
          <a:xfrm>
            <a:off x="822960" y="2606040"/>
            <a:ext cx="2148840" cy="411480"/>
          </a:xfrm>
          <a:prstGeom prst="rect">
            <a:avLst/>
          </a:prstGeom>
          <a:noFill/>
          <a:ln/>
        </p:spPr>
        <p:txBody>
          <a:bodyPr wrap="square" lIns="0" tIns="0" rIns="0" bIns="0" rtlCol="0" anchor="t"/>
          <a:lstStyle/>
          <a:p>
            <a:pPr marL="0" indent="0">
              <a:buNone/>
            </a:pPr>
            <a:r>
              <a:rPr lang="en-US" sz="1800" b="1" dirty="0">
                <a:solidFill>
                  <a:srgbClr val="13294B"/>
                </a:solidFill>
                <a:latin typeface="Arial" pitchFamily="34" charset="0"/>
                <a:ea typeface="Arial" pitchFamily="34" charset="-122"/>
                <a:cs typeface="Arial" pitchFamily="34" charset="-120"/>
              </a:rPr>
              <a:t>Elige una muestra</a:t>
            </a:r>
            <a:endParaRPr lang="en-US" sz="1800" dirty="0"/>
          </a:p>
        </p:txBody>
      </p:sp>
      <p:sp>
        <p:nvSpPr>
          <p:cNvPr id="10" name="Text 7"/>
          <p:cNvSpPr txBox="1"/>
          <p:nvPr/>
        </p:nvSpPr>
        <p:spPr>
          <a:xfrm>
            <a:off x="822960" y="3063240"/>
            <a:ext cx="2148840" cy="1828800"/>
          </a:xfrm>
          <a:prstGeom prst="rect">
            <a:avLst/>
          </a:prstGeom>
          <a:noFill/>
          <a:ln/>
        </p:spPr>
        <p:txBody>
          <a:bodyPr wrap="square" lIns="0" tIns="0" rIns="0" bIns="0" rtlCol="0" anchor="t"/>
          <a:lstStyle/>
          <a:p>
            <a:pPr marL="0" indent="0">
              <a:buNone/>
            </a:pPr>
            <a:r>
              <a:rPr lang="en-US" sz="1450" dirty="0">
                <a:solidFill>
                  <a:srgbClr val="1F2A37"/>
                </a:solidFill>
                <a:latin typeface="Calibri" pitchFamily="34" charset="0"/>
                <a:ea typeface="Calibri" pitchFamily="34" charset="-122"/>
                <a:cs typeface="Calibri" pitchFamily="34" charset="-120"/>
              </a:rPr>
              <a:t>Tus últimas 100 a 1,000 consultas del expediente, la agenda o las recetas.</a:t>
            </a:r>
            <a:endParaRPr lang="en-US" sz="1450" dirty="0"/>
          </a:p>
        </p:txBody>
      </p:sp>
      <p:sp>
        <p:nvSpPr>
          <p:cNvPr id="11" name="Shape 8"/>
          <p:cNvSpPr/>
          <p:nvPr/>
        </p:nvSpPr>
        <p:spPr>
          <a:xfrm>
            <a:off x="3383280" y="1691640"/>
            <a:ext cx="2642616" cy="3383280"/>
          </a:xfrm>
          <a:prstGeom prst="roundRect">
            <a:avLst>
              <a:gd name="adj" fmla="val 3460"/>
            </a:avLst>
          </a:prstGeom>
          <a:solidFill>
            <a:srgbClr val="F3F6FA"/>
          </a:solidFill>
          <a:ln/>
        </p:spPr>
      </p:sp>
      <p:sp>
        <p:nvSpPr>
          <p:cNvPr id="12" name="Shape 9"/>
          <p:cNvSpPr/>
          <p:nvPr/>
        </p:nvSpPr>
        <p:spPr>
          <a:xfrm>
            <a:off x="3657600" y="1920240"/>
            <a:ext cx="457200" cy="457200"/>
          </a:xfrm>
          <a:prstGeom prst="ellipse">
            <a:avLst/>
          </a:prstGeom>
          <a:solidFill>
            <a:srgbClr val="F5A623"/>
          </a:solidFill>
          <a:ln/>
        </p:spPr>
      </p:sp>
      <p:sp>
        <p:nvSpPr>
          <p:cNvPr id="13" name="Text 10"/>
          <p:cNvSpPr txBox="1"/>
          <p:nvPr/>
        </p:nvSpPr>
        <p:spPr>
          <a:xfrm>
            <a:off x="3657600" y="1920240"/>
            <a:ext cx="457200" cy="457200"/>
          </a:xfrm>
          <a:prstGeom prst="rect">
            <a:avLst/>
          </a:prstGeom>
          <a:noFill/>
          <a:ln/>
        </p:spPr>
        <p:txBody>
          <a:bodyPr wrap="square" lIns="0" tIns="0" rIns="0" bIns="0" rtlCol="0" anchor="ctr"/>
          <a:lstStyle/>
          <a:p>
            <a:pPr marL="0" indent="0" algn="ctr">
              <a:buNone/>
            </a:pPr>
            <a:r>
              <a:rPr lang="en-US" sz="1600" b="1" dirty="0">
                <a:solidFill>
                  <a:srgbClr val="13294B"/>
                </a:solidFill>
                <a:latin typeface="Arial" pitchFamily="34" charset="0"/>
                <a:ea typeface="Arial" pitchFamily="34" charset="-122"/>
                <a:cs typeface="Arial" pitchFamily="34" charset="-120"/>
              </a:rPr>
              <a:t>2</a:t>
            </a:r>
            <a:endParaRPr lang="en-US" sz="1600" dirty="0"/>
          </a:p>
        </p:txBody>
      </p:sp>
      <p:pic>
        <p:nvPicPr>
          <p:cNvPr id="14" name="Image 1" descr="preencoded.png"/>
          <p:cNvPicPr>
            <a:picLocks noChangeAspect="1"/>
          </p:cNvPicPr>
          <p:nvPr/>
        </p:nvPicPr>
        <p:blipFill>
          <a:blip r:embed="rId5"/>
          <a:stretch>
            <a:fillRect/>
          </a:stretch>
        </p:blipFill>
        <p:spPr>
          <a:xfrm>
            <a:off x="5257800" y="1938528"/>
            <a:ext cx="457200" cy="457200"/>
          </a:xfrm>
          <a:prstGeom prst="rect">
            <a:avLst/>
          </a:prstGeom>
        </p:spPr>
      </p:pic>
      <p:sp>
        <p:nvSpPr>
          <p:cNvPr id="15" name="Text 11"/>
          <p:cNvSpPr txBox="1"/>
          <p:nvPr/>
        </p:nvSpPr>
        <p:spPr>
          <a:xfrm>
            <a:off x="3657600" y="2606040"/>
            <a:ext cx="2148840" cy="411480"/>
          </a:xfrm>
          <a:prstGeom prst="rect">
            <a:avLst/>
          </a:prstGeom>
          <a:noFill/>
          <a:ln/>
        </p:spPr>
        <p:txBody>
          <a:bodyPr wrap="square" lIns="0" tIns="0" rIns="0" bIns="0" rtlCol="0" anchor="t"/>
          <a:lstStyle/>
          <a:p>
            <a:pPr marL="0" indent="0">
              <a:buNone/>
            </a:pPr>
            <a:r>
              <a:rPr lang="en-US" sz="1800" b="1" dirty="0">
                <a:solidFill>
                  <a:srgbClr val="13294B"/>
                </a:solidFill>
                <a:latin typeface="Arial" pitchFamily="34" charset="0"/>
                <a:ea typeface="Arial" pitchFamily="34" charset="-122"/>
                <a:cs typeface="Arial" pitchFamily="34" charset="-120"/>
              </a:rPr>
              <a:t>Mide</a:t>
            </a:r>
            <a:endParaRPr lang="en-US" sz="1800" dirty="0"/>
          </a:p>
        </p:txBody>
      </p:sp>
      <p:sp>
        <p:nvSpPr>
          <p:cNvPr id="16" name="Text 12"/>
          <p:cNvSpPr txBox="1"/>
          <p:nvPr/>
        </p:nvSpPr>
        <p:spPr>
          <a:xfrm>
            <a:off x="3657600" y="3063240"/>
            <a:ext cx="2148840" cy="1828800"/>
          </a:xfrm>
          <a:prstGeom prst="rect">
            <a:avLst/>
          </a:prstGeom>
          <a:noFill/>
          <a:ln/>
        </p:spPr>
        <p:txBody>
          <a:bodyPr wrap="square" lIns="0" tIns="0" rIns="0" bIns="0" rtlCol="0" anchor="t"/>
          <a:lstStyle/>
          <a:p>
            <a:pPr marL="0" indent="0">
              <a:buNone/>
            </a:pPr>
            <a:r>
              <a:rPr lang="en-US" sz="1450" dirty="0">
                <a:solidFill>
                  <a:srgbClr val="1F2A37"/>
                </a:solidFill>
                <a:latin typeface="Calibri" pitchFamily="34" charset="0"/>
                <a:ea typeface="Calibri" pitchFamily="34" charset="-122"/>
                <a:cs typeface="Calibri" pitchFamily="34" charset="-120"/>
              </a:rPr>
              <a:t>% de consultas con antibiótico, en total y por motivo (fiebre, tos, oído, garganta, urinario).</a:t>
            </a:r>
            <a:endParaRPr lang="en-US" sz="1450" dirty="0"/>
          </a:p>
        </p:txBody>
      </p:sp>
      <p:sp>
        <p:nvSpPr>
          <p:cNvPr id="17" name="Shape 13"/>
          <p:cNvSpPr/>
          <p:nvPr/>
        </p:nvSpPr>
        <p:spPr>
          <a:xfrm>
            <a:off x="6217920" y="1691640"/>
            <a:ext cx="2642616" cy="3383280"/>
          </a:xfrm>
          <a:prstGeom prst="roundRect">
            <a:avLst>
              <a:gd name="adj" fmla="val 3460"/>
            </a:avLst>
          </a:prstGeom>
          <a:solidFill>
            <a:srgbClr val="F3F6FA"/>
          </a:solidFill>
          <a:ln/>
        </p:spPr>
      </p:sp>
      <p:sp>
        <p:nvSpPr>
          <p:cNvPr id="18" name="Shape 14"/>
          <p:cNvSpPr/>
          <p:nvPr/>
        </p:nvSpPr>
        <p:spPr>
          <a:xfrm>
            <a:off x="6492240" y="1920240"/>
            <a:ext cx="457200" cy="457200"/>
          </a:xfrm>
          <a:prstGeom prst="ellipse">
            <a:avLst/>
          </a:prstGeom>
          <a:solidFill>
            <a:srgbClr val="F5A623"/>
          </a:solidFill>
          <a:ln/>
        </p:spPr>
      </p:sp>
      <p:sp>
        <p:nvSpPr>
          <p:cNvPr id="19" name="Text 15"/>
          <p:cNvSpPr txBox="1"/>
          <p:nvPr/>
        </p:nvSpPr>
        <p:spPr>
          <a:xfrm>
            <a:off x="6492240" y="1920240"/>
            <a:ext cx="457200" cy="457200"/>
          </a:xfrm>
          <a:prstGeom prst="rect">
            <a:avLst/>
          </a:prstGeom>
          <a:noFill/>
          <a:ln/>
        </p:spPr>
        <p:txBody>
          <a:bodyPr wrap="square" lIns="0" tIns="0" rIns="0" bIns="0" rtlCol="0" anchor="ctr"/>
          <a:lstStyle/>
          <a:p>
            <a:pPr marL="0" indent="0" algn="ctr">
              <a:buNone/>
            </a:pPr>
            <a:r>
              <a:rPr lang="en-US" sz="1600" b="1" dirty="0">
                <a:solidFill>
                  <a:srgbClr val="13294B"/>
                </a:solidFill>
                <a:latin typeface="Arial" pitchFamily="34" charset="0"/>
                <a:ea typeface="Arial" pitchFamily="34" charset="-122"/>
                <a:cs typeface="Arial" pitchFamily="34" charset="-120"/>
              </a:rPr>
              <a:t>3</a:t>
            </a:r>
            <a:endParaRPr lang="en-US" sz="1600" dirty="0"/>
          </a:p>
        </p:txBody>
      </p:sp>
      <p:pic>
        <p:nvPicPr>
          <p:cNvPr id="20" name="Image 2" descr="preencoded.png"/>
          <p:cNvPicPr>
            <a:picLocks noChangeAspect="1"/>
          </p:cNvPicPr>
          <p:nvPr/>
        </p:nvPicPr>
        <p:blipFill>
          <a:blip r:embed="rId6"/>
          <a:stretch>
            <a:fillRect/>
          </a:stretch>
        </p:blipFill>
        <p:spPr>
          <a:xfrm>
            <a:off x="8092440" y="1938528"/>
            <a:ext cx="457200" cy="457200"/>
          </a:xfrm>
          <a:prstGeom prst="rect">
            <a:avLst/>
          </a:prstGeom>
        </p:spPr>
      </p:pic>
      <p:sp>
        <p:nvSpPr>
          <p:cNvPr id="21" name="Text 16"/>
          <p:cNvSpPr txBox="1"/>
          <p:nvPr/>
        </p:nvSpPr>
        <p:spPr>
          <a:xfrm>
            <a:off x="6492240" y="2606040"/>
            <a:ext cx="2148840" cy="411480"/>
          </a:xfrm>
          <a:prstGeom prst="rect">
            <a:avLst/>
          </a:prstGeom>
          <a:noFill/>
          <a:ln/>
        </p:spPr>
        <p:txBody>
          <a:bodyPr wrap="square" lIns="0" tIns="0" rIns="0" bIns="0" rtlCol="0" anchor="t"/>
          <a:lstStyle/>
          <a:p>
            <a:pPr marL="0" indent="0">
              <a:buNone/>
            </a:pPr>
            <a:r>
              <a:rPr lang="en-US" sz="1800" b="1" dirty="0">
                <a:solidFill>
                  <a:srgbClr val="13294B"/>
                </a:solidFill>
                <a:latin typeface="Arial" pitchFamily="34" charset="0"/>
                <a:ea typeface="Arial" pitchFamily="34" charset="-122"/>
                <a:cs typeface="Arial" pitchFamily="34" charset="-120"/>
              </a:rPr>
              <a:t>Compara</a:t>
            </a:r>
            <a:endParaRPr lang="en-US" sz="1800" dirty="0"/>
          </a:p>
        </p:txBody>
      </p:sp>
      <p:sp>
        <p:nvSpPr>
          <p:cNvPr id="22" name="Text 17"/>
          <p:cNvSpPr txBox="1"/>
          <p:nvPr/>
        </p:nvSpPr>
        <p:spPr>
          <a:xfrm>
            <a:off x="6492240" y="3063240"/>
            <a:ext cx="2148840" cy="1828800"/>
          </a:xfrm>
          <a:prstGeom prst="rect">
            <a:avLst/>
          </a:prstGeom>
          <a:noFill/>
          <a:ln/>
        </p:spPr>
        <p:txBody>
          <a:bodyPr wrap="square" lIns="0" tIns="0" rIns="0" bIns="0" rtlCol="0" anchor="t"/>
          <a:lstStyle/>
          <a:p>
            <a:pPr marL="0" indent="0">
              <a:buNone/>
            </a:pPr>
            <a:r>
              <a:rPr lang="en-US" sz="1450" dirty="0">
                <a:solidFill>
                  <a:srgbClr val="1F2A37"/>
                </a:solidFill>
                <a:latin typeface="Calibri" pitchFamily="34" charset="0"/>
                <a:ea typeface="Calibri" pitchFamily="34" charset="-122"/>
                <a:cs typeface="Calibri" pitchFamily="34" charset="-120"/>
              </a:rPr>
              <a:t>Contigo mismo en el tiempo, con tu servicio o con los mejores prescriptores de tu red.</a:t>
            </a:r>
            <a:endParaRPr lang="en-US" sz="1450" dirty="0"/>
          </a:p>
        </p:txBody>
      </p:sp>
      <p:sp>
        <p:nvSpPr>
          <p:cNvPr id="23" name="Shape 18"/>
          <p:cNvSpPr/>
          <p:nvPr/>
        </p:nvSpPr>
        <p:spPr>
          <a:xfrm>
            <a:off x="9052560" y="1691640"/>
            <a:ext cx="2642616" cy="3383280"/>
          </a:xfrm>
          <a:prstGeom prst="roundRect">
            <a:avLst>
              <a:gd name="adj" fmla="val 3460"/>
            </a:avLst>
          </a:prstGeom>
          <a:solidFill>
            <a:srgbClr val="F3F6FA"/>
          </a:solidFill>
          <a:ln/>
        </p:spPr>
      </p:sp>
      <p:sp>
        <p:nvSpPr>
          <p:cNvPr id="24" name="Shape 19"/>
          <p:cNvSpPr/>
          <p:nvPr/>
        </p:nvSpPr>
        <p:spPr>
          <a:xfrm>
            <a:off x="9326880" y="1920240"/>
            <a:ext cx="457200" cy="457200"/>
          </a:xfrm>
          <a:prstGeom prst="ellipse">
            <a:avLst/>
          </a:prstGeom>
          <a:solidFill>
            <a:srgbClr val="F5A623"/>
          </a:solidFill>
          <a:ln/>
        </p:spPr>
      </p:sp>
      <p:sp>
        <p:nvSpPr>
          <p:cNvPr id="25" name="Text 20"/>
          <p:cNvSpPr txBox="1"/>
          <p:nvPr/>
        </p:nvSpPr>
        <p:spPr>
          <a:xfrm>
            <a:off x="9326880" y="1920240"/>
            <a:ext cx="457200" cy="457200"/>
          </a:xfrm>
          <a:prstGeom prst="rect">
            <a:avLst/>
          </a:prstGeom>
          <a:noFill/>
          <a:ln/>
        </p:spPr>
        <p:txBody>
          <a:bodyPr wrap="square" lIns="0" tIns="0" rIns="0" bIns="0" rtlCol="0" anchor="ctr"/>
          <a:lstStyle/>
          <a:p>
            <a:pPr marL="0" indent="0" algn="ctr">
              <a:buNone/>
            </a:pPr>
            <a:r>
              <a:rPr lang="en-US" sz="1600" b="1" dirty="0">
                <a:solidFill>
                  <a:srgbClr val="13294B"/>
                </a:solidFill>
                <a:latin typeface="Arial" pitchFamily="34" charset="0"/>
                <a:ea typeface="Arial" pitchFamily="34" charset="-122"/>
                <a:cs typeface="Arial" pitchFamily="34" charset="-120"/>
              </a:rPr>
              <a:t>4</a:t>
            </a:r>
            <a:endParaRPr lang="en-US" sz="1600" dirty="0"/>
          </a:p>
        </p:txBody>
      </p:sp>
      <p:pic>
        <p:nvPicPr>
          <p:cNvPr id="26" name="Image 3" descr="preencoded.png"/>
          <p:cNvPicPr>
            <a:picLocks noChangeAspect="1"/>
          </p:cNvPicPr>
          <p:nvPr/>
        </p:nvPicPr>
        <p:blipFill>
          <a:blip r:embed="rId7"/>
          <a:stretch>
            <a:fillRect/>
          </a:stretch>
        </p:blipFill>
        <p:spPr>
          <a:xfrm>
            <a:off x="10927080" y="1938528"/>
            <a:ext cx="457200" cy="457200"/>
          </a:xfrm>
          <a:prstGeom prst="rect">
            <a:avLst/>
          </a:prstGeom>
        </p:spPr>
      </p:pic>
      <p:sp>
        <p:nvSpPr>
          <p:cNvPr id="27" name="Text 21"/>
          <p:cNvSpPr txBox="1"/>
          <p:nvPr/>
        </p:nvSpPr>
        <p:spPr>
          <a:xfrm>
            <a:off x="9326880" y="2606040"/>
            <a:ext cx="2148840" cy="411480"/>
          </a:xfrm>
          <a:prstGeom prst="rect">
            <a:avLst/>
          </a:prstGeom>
          <a:noFill/>
          <a:ln/>
        </p:spPr>
        <p:txBody>
          <a:bodyPr wrap="square" lIns="0" tIns="0" rIns="0" bIns="0" rtlCol="0" anchor="t"/>
          <a:lstStyle/>
          <a:p>
            <a:pPr marL="0" indent="0">
              <a:buNone/>
            </a:pPr>
            <a:r>
              <a:rPr lang="en-US" sz="1800" b="1" dirty="0">
                <a:solidFill>
                  <a:srgbClr val="13294B"/>
                </a:solidFill>
                <a:latin typeface="Arial" pitchFamily="34" charset="0"/>
                <a:ea typeface="Arial" pitchFamily="34" charset="-122"/>
                <a:cs typeface="Arial" pitchFamily="34" charset="-120"/>
              </a:rPr>
              <a:t>Repite</a:t>
            </a:r>
            <a:endParaRPr lang="en-US" sz="1800" dirty="0"/>
          </a:p>
        </p:txBody>
      </p:sp>
      <p:sp>
        <p:nvSpPr>
          <p:cNvPr id="28" name="Text 22"/>
          <p:cNvSpPr txBox="1"/>
          <p:nvPr/>
        </p:nvSpPr>
        <p:spPr>
          <a:xfrm>
            <a:off x="9326880" y="3063240"/>
            <a:ext cx="2148840" cy="1828800"/>
          </a:xfrm>
          <a:prstGeom prst="rect">
            <a:avLst/>
          </a:prstGeom>
          <a:noFill/>
          <a:ln/>
        </p:spPr>
        <p:txBody>
          <a:bodyPr wrap="square" lIns="0" tIns="0" rIns="0" bIns="0" rtlCol="0" anchor="t"/>
          <a:lstStyle/>
          <a:p>
            <a:pPr marL="0" indent="0">
              <a:buNone/>
            </a:pPr>
            <a:r>
              <a:rPr lang="en-US" sz="1450" dirty="0">
                <a:solidFill>
                  <a:srgbClr val="1F2A37"/>
                </a:solidFill>
                <a:latin typeface="Calibri" pitchFamily="34" charset="0"/>
                <a:ea typeface="Calibri" pitchFamily="34" charset="-122"/>
                <a:cs typeface="Calibri" pitchFamily="34" charset="-120"/>
              </a:rPr>
              <a:t>Cada 6 a 12 meses. Lo que se mide y se retroalimenta, cambia.</a:t>
            </a:r>
            <a:endParaRPr lang="en-US" sz="1450" dirty="0"/>
          </a:p>
        </p:txBody>
      </p:sp>
      <p:sp>
        <p:nvSpPr>
          <p:cNvPr id="29" name="Shape 23"/>
          <p:cNvSpPr/>
          <p:nvPr/>
        </p:nvSpPr>
        <p:spPr>
          <a:xfrm>
            <a:off x="548640" y="5349240"/>
            <a:ext cx="11091672" cy="777240"/>
          </a:xfrm>
          <a:prstGeom prst="roundRect">
            <a:avLst>
              <a:gd name="adj" fmla="val 11765"/>
            </a:avLst>
          </a:prstGeom>
          <a:solidFill>
            <a:srgbClr val="13294B"/>
          </a:solidFill>
          <a:ln/>
        </p:spPr>
      </p:sp>
      <p:sp>
        <p:nvSpPr>
          <p:cNvPr id="30" name="Text 24"/>
          <p:cNvSpPr txBox="1"/>
          <p:nvPr/>
        </p:nvSpPr>
        <p:spPr>
          <a:xfrm>
            <a:off x="777240" y="5349240"/>
            <a:ext cx="10634472" cy="777240"/>
          </a:xfrm>
          <a:prstGeom prst="rect">
            <a:avLst/>
          </a:prstGeom>
          <a:noFill/>
          <a:ln/>
        </p:spPr>
        <p:txBody>
          <a:bodyPr wrap="square" lIns="0" tIns="0" rIns="0" bIns="0" rtlCol="0" anchor="ctr"/>
          <a:lstStyle/>
          <a:p>
            <a:pPr marL="0" indent="0" algn="ctr">
              <a:buNone/>
            </a:pPr>
            <a:r>
              <a:rPr lang="en-US" sz="1700" b="1" dirty="0">
                <a:solidFill>
                  <a:srgbClr val="F5A623"/>
                </a:solidFill>
                <a:latin typeface="Calibri" pitchFamily="34" charset="0"/>
                <a:ea typeface="Calibri" pitchFamily="34" charset="-122"/>
                <a:cs typeface="Calibri" pitchFamily="34" charset="-120"/>
              </a:rPr>
              <a:t>Meta práctica: </a:t>
            </a:r>
            <a:r>
              <a:rPr lang="en-US" sz="1700" dirty="0">
                <a:solidFill>
                  <a:srgbClr val="FFFFFF"/>
                </a:solidFill>
                <a:latin typeface="Calibri" pitchFamily="34" charset="0"/>
                <a:ea typeface="Calibri" pitchFamily="34" charset="-122"/>
                <a:cs typeface="Calibri" pitchFamily="34" charset="-120"/>
              </a:rPr>
              <a:t>bajar el antibiótico en los motivos casi siempre virales sin que baje donde sí está indicado.</a:t>
            </a:r>
            <a:endParaRPr lang="en-US" sz="1700" dirty="0"/>
          </a:p>
        </p:txBody>
      </p:sp>
      <p:sp>
        <p:nvSpPr>
          <p:cNvPr id="31"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8FA3BF"/>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lgn="ctr">
              <a:buNone/>
            </a:pPr>
            <a:r>
              <a:rPr lang="en-US" sz="3000" b="1" dirty="0">
                <a:solidFill>
                  <a:srgbClr val="FFFFFF"/>
                </a:solidFill>
                <a:latin typeface="Arial" pitchFamily="34" charset="0"/>
                <a:ea typeface="Arial" pitchFamily="34" charset="-122"/>
                <a:cs typeface="Arial" pitchFamily="34" charset="-120"/>
              </a:rPr>
              <a:t>Tratando la incertidumbre, no solo la infección</a:t>
            </a:r>
            <a:endParaRPr lang="en-US" sz="3000" dirty="0"/>
          </a:p>
        </p:txBody>
      </p:sp>
      <p:sp>
        <p:nvSpPr>
          <p:cNvPr id="4" name="Shape 2"/>
          <p:cNvSpPr/>
          <p:nvPr/>
        </p:nvSpPr>
        <p:spPr>
          <a:xfrm>
            <a:off x="548640" y="1463040"/>
            <a:ext cx="3474720" cy="2057400"/>
          </a:xfrm>
          <a:prstGeom prst="roundRect">
            <a:avLst>
              <a:gd name="adj" fmla="val 4444"/>
            </a:avLst>
          </a:prstGeom>
          <a:solidFill>
            <a:srgbClr val="1C3A63"/>
          </a:solidFill>
          <a:ln w="12700">
            <a:solidFill>
              <a:srgbClr val="CADCFC"/>
            </a:solidFill>
            <a:prstDash val="solid"/>
          </a:ln>
        </p:spPr>
      </p:sp>
      <p:sp>
        <p:nvSpPr>
          <p:cNvPr id="5" name="Text 3"/>
          <p:cNvSpPr txBox="1"/>
          <p:nvPr/>
        </p:nvSpPr>
        <p:spPr>
          <a:xfrm>
            <a:off x="777240" y="1600200"/>
            <a:ext cx="3017520" cy="411480"/>
          </a:xfrm>
          <a:prstGeom prst="rect">
            <a:avLst/>
          </a:prstGeom>
          <a:noFill/>
          <a:ln/>
        </p:spPr>
        <p:txBody>
          <a:bodyPr wrap="square" lIns="0" tIns="0" rIns="0" bIns="0" rtlCol="0" anchor="t"/>
          <a:lstStyle/>
          <a:p>
            <a:pPr marL="0" indent="0">
              <a:buNone/>
            </a:pPr>
            <a:r>
              <a:rPr lang="en-US" sz="1800" b="1" dirty="0">
                <a:solidFill>
                  <a:srgbClr val="CADCFC"/>
                </a:solidFill>
                <a:latin typeface="Arial" pitchFamily="34" charset="0"/>
                <a:ea typeface="Arial" pitchFamily="34" charset="-122"/>
                <a:cs typeface="Arial" pitchFamily="34" charset="-120"/>
              </a:rPr>
              <a:t>Viejo paradigma</a:t>
            </a:r>
            <a:endParaRPr lang="en-US" sz="1800" dirty="0"/>
          </a:p>
        </p:txBody>
      </p:sp>
      <p:sp>
        <p:nvSpPr>
          <p:cNvPr id="6" name="Text 4"/>
          <p:cNvSpPr txBox="1"/>
          <p:nvPr/>
        </p:nvSpPr>
        <p:spPr>
          <a:xfrm>
            <a:off x="777240" y="2057400"/>
            <a:ext cx="3017520" cy="1280160"/>
          </a:xfrm>
          <a:prstGeom prst="rect">
            <a:avLst/>
          </a:prstGeom>
          <a:noFill/>
          <a:ln/>
        </p:spPr>
        <p:txBody>
          <a:bodyPr wrap="square" lIns="0" tIns="0" rIns="0" bIns="0" rtlCol="0" anchor="t"/>
          <a:lstStyle/>
          <a:p>
            <a:pPr marL="0" indent="0">
              <a:buNone/>
            </a:pPr>
            <a:r>
              <a:rPr lang="en-US" sz="1600" dirty="0">
                <a:solidFill>
                  <a:srgbClr val="FFFFFF"/>
                </a:solidFill>
                <a:latin typeface="Calibri" pitchFamily="34" charset="0"/>
                <a:ea typeface="Calibri" pitchFamily="34" charset="-122"/>
                <a:cs typeface="Calibri" pitchFamily="34" charset="-120"/>
              </a:rPr>
              <a:t>El médico como dispensador de curas, enfocado en erradicar síntomas.</a:t>
            </a:r>
            <a:endParaRPr lang="en-US" sz="1600" dirty="0"/>
          </a:p>
        </p:txBody>
      </p:sp>
      <p:pic>
        <p:nvPicPr>
          <p:cNvPr id="7" name="Image 0" descr="C:\Users\vykto\AppData\Local\Temp\claude\C--Users-vykto-Documents-cas-o-urgencias\2bc562c7-e7d0-4a04-80cb-4883182fe4eb\scratchpad\img\r_shield.png"/>
          <p:cNvPicPr>
            <a:picLocks noChangeAspect="1"/>
          </p:cNvPicPr>
          <p:nvPr/>
        </p:nvPicPr>
        <p:blipFill>
          <a:blip r:embed="rId4"/>
          <a:stretch>
            <a:fillRect/>
          </a:stretch>
        </p:blipFill>
        <p:spPr>
          <a:xfrm>
            <a:off x="4297680" y="1417320"/>
            <a:ext cx="3593592" cy="2157984"/>
          </a:xfrm>
          <a:prstGeom prst="rect">
            <a:avLst/>
          </a:prstGeom>
        </p:spPr>
      </p:pic>
      <p:sp>
        <p:nvSpPr>
          <p:cNvPr id="8" name="Shape 5"/>
          <p:cNvSpPr/>
          <p:nvPr/>
        </p:nvSpPr>
        <p:spPr>
          <a:xfrm>
            <a:off x="8165592" y="1463040"/>
            <a:ext cx="3474720" cy="2057400"/>
          </a:xfrm>
          <a:prstGeom prst="roundRect">
            <a:avLst>
              <a:gd name="adj" fmla="val 4444"/>
            </a:avLst>
          </a:prstGeom>
          <a:solidFill>
            <a:srgbClr val="1C3A63"/>
          </a:solidFill>
          <a:ln w="22225">
            <a:solidFill>
              <a:srgbClr val="F5A623"/>
            </a:solidFill>
            <a:prstDash val="solid"/>
          </a:ln>
        </p:spPr>
      </p:sp>
      <p:sp>
        <p:nvSpPr>
          <p:cNvPr id="9" name="Text 6"/>
          <p:cNvSpPr txBox="1"/>
          <p:nvPr/>
        </p:nvSpPr>
        <p:spPr>
          <a:xfrm>
            <a:off x="8394192" y="1600200"/>
            <a:ext cx="3017520" cy="411480"/>
          </a:xfrm>
          <a:prstGeom prst="rect">
            <a:avLst/>
          </a:prstGeom>
          <a:noFill/>
          <a:ln/>
        </p:spPr>
        <p:txBody>
          <a:bodyPr wrap="square" lIns="0" tIns="0" rIns="0" bIns="0" rtlCol="0" anchor="t"/>
          <a:lstStyle/>
          <a:p>
            <a:pPr marL="0" indent="0">
              <a:buNone/>
            </a:pPr>
            <a:r>
              <a:rPr lang="en-US" sz="1800" b="1" dirty="0">
                <a:solidFill>
                  <a:srgbClr val="F5A623"/>
                </a:solidFill>
                <a:latin typeface="Arial" pitchFamily="34" charset="0"/>
                <a:ea typeface="Arial" pitchFamily="34" charset="-122"/>
                <a:cs typeface="Arial" pitchFamily="34" charset="-120"/>
              </a:rPr>
              <a:t>Nuevo paradigma</a:t>
            </a:r>
            <a:endParaRPr lang="en-US" sz="1800" dirty="0"/>
          </a:p>
        </p:txBody>
      </p:sp>
      <p:sp>
        <p:nvSpPr>
          <p:cNvPr id="10" name="Text 7"/>
          <p:cNvSpPr txBox="1"/>
          <p:nvPr/>
        </p:nvSpPr>
        <p:spPr>
          <a:xfrm>
            <a:off x="8394192" y="2057400"/>
            <a:ext cx="3017520" cy="1280160"/>
          </a:xfrm>
          <a:prstGeom prst="rect">
            <a:avLst/>
          </a:prstGeom>
          <a:noFill/>
          <a:ln/>
        </p:spPr>
        <p:txBody>
          <a:bodyPr wrap="square" lIns="0" tIns="0" rIns="0" bIns="0" rtlCol="0" anchor="t"/>
          <a:lstStyle/>
          <a:p>
            <a:pPr marL="0" indent="0">
              <a:buNone/>
            </a:pPr>
            <a:r>
              <a:rPr lang="en-US" sz="1600" dirty="0">
                <a:solidFill>
                  <a:srgbClr val="FFFFFF"/>
                </a:solidFill>
                <a:latin typeface="Calibri" pitchFamily="34" charset="0"/>
                <a:ea typeface="Calibri" pitchFamily="34" charset="-122"/>
                <a:cs typeface="Calibri" pitchFamily="34" charset="-120"/>
              </a:rPr>
              <a:t>El médico como </a:t>
            </a:r>
            <a:r>
              <a:rPr lang="en-US" sz="1600" b="1" dirty="0">
                <a:solidFill>
                  <a:srgbClr val="FFFFFF"/>
                </a:solidFill>
                <a:latin typeface="Calibri" pitchFamily="34" charset="0"/>
                <a:ea typeface="Calibri" pitchFamily="34" charset="-122"/>
                <a:cs typeface="Calibri" pitchFamily="34" charset="-120"/>
              </a:rPr>
              <a:t>custodio conductual</a:t>
            </a:r>
            <a:r>
              <a:rPr lang="en-US" sz="1600" dirty="0">
                <a:solidFill>
                  <a:srgbClr val="FFFFFF"/>
                </a:solidFill>
                <a:latin typeface="Calibri" pitchFamily="34" charset="0"/>
                <a:ea typeface="Calibri" pitchFamily="34" charset="-122"/>
                <a:cs typeface="Calibri" pitchFamily="34" charset="-120"/>
              </a:rPr>
              <a:t>: educa, observa y mitiga riesgos.</a:t>
            </a:r>
            <a:endParaRPr lang="en-US" sz="1600" dirty="0"/>
          </a:p>
        </p:txBody>
      </p:sp>
      <p:sp>
        <p:nvSpPr>
          <p:cNvPr id="11" name="Text 8"/>
          <p:cNvSpPr txBox="1"/>
          <p:nvPr/>
        </p:nvSpPr>
        <p:spPr>
          <a:xfrm>
            <a:off x="914400" y="3840480"/>
            <a:ext cx="10360152" cy="1188720"/>
          </a:xfrm>
          <a:prstGeom prst="rect">
            <a:avLst/>
          </a:prstGeom>
          <a:noFill/>
          <a:ln/>
        </p:spPr>
        <p:txBody>
          <a:bodyPr wrap="square" lIns="0" tIns="0" rIns="0" bIns="0" rtlCol="0" anchor="ctr"/>
          <a:lstStyle/>
          <a:p>
            <a:pPr marL="0" indent="0" algn="ctr">
              <a:buNone/>
            </a:pPr>
            <a:r>
              <a:rPr lang="en-US" sz="2300" b="1" dirty="0">
                <a:solidFill>
                  <a:srgbClr val="F5A623"/>
                </a:solidFill>
                <a:latin typeface="Calibri" pitchFamily="34" charset="0"/>
                <a:ea typeface="Calibri" pitchFamily="34" charset="-122"/>
                <a:cs typeface="Calibri" pitchFamily="34" charset="-120"/>
              </a:rPr>
              <a:t>Cada receta innecesaria que evitas hoy protege la eficacia de un antibiótico para el niño que realmente lo necesitará mañana.</a:t>
            </a:r>
            <a:endParaRPr lang="en-US" sz="2300" dirty="0"/>
          </a:p>
        </p:txBody>
      </p:sp>
      <p:sp>
        <p:nvSpPr>
          <p:cNvPr id="12" name="Text 9"/>
          <p:cNvSpPr txBox="1"/>
          <p:nvPr/>
        </p:nvSpPr>
        <p:spPr>
          <a:xfrm>
            <a:off x="548640" y="5166360"/>
            <a:ext cx="11091672" cy="640080"/>
          </a:xfrm>
          <a:prstGeom prst="rect">
            <a:avLst/>
          </a:prstGeom>
          <a:noFill/>
          <a:ln/>
        </p:spPr>
        <p:txBody>
          <a:bodyPr wrap="square" lIns="0" tIns="0" rIns="0" bIns="0" rtlCol="0" anchor="ctr"/>
          <a:lstStyle/>
          <a:p>
            <a:pPr marL="0" indent="0" algn="ctr">
              <a:buNone/>
            </a:pPr>
            <a:r>
              <a:rPr lang="en-US" sz="3000" b="1" dirty="0">
                <a:solidFill>
                  <a:srgbClr val="FFFFFF"/>
                </a:solidFill>
                <a:latin typeface="Arial" pitchFamily="34" charset="0"/>
                <a:ea typeface="Arial" pitchFamily="34" charset="-122"/>
                <a:cs typeface="Arial" pitchFamily="34" charset="-120"/>
              </a:rPr>
              <a:t>Nunca es tarde para prescribir mejor.</a:t>
            </a:r>
            <a:endParaRPr lang="en-US" sz="3000" dirty="0"/>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F"/>
                </a:solidFill>
                <a:latin typeface="Calibri"/>
                <a:ea typeface="Calibri"/>
                <a:cs typeface="Calibri"/>
              </a:defRPr>
            </a:lvl1pPr>
          </a:lstStyle>
          <a:p>
            <a:pPr algn="r"/>
            <a:fld id="{F7021451-1387-4CA6-816F-3879F97B5CBC}" type="slidenum">
              <a:rPr lang="en-US" b="0"/>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6446520"/>
            <a:ext cx="6400800" cy="274320"/>
          </a:xfrm>
          <a:prstGeom prst="rect">
            <a:avLst/>
          </a:prstGeom>
          <a:noFill/>
          <a:ln/>
        </p:spPr>
        <p:txBody>
          <a:bodyPr wrap="square" lIns="0" tIns="0" rIns="0" bIns="0" rtlCol="0" anchor="t"/>
          <a:lstStyle/>
          <a:p>
            <a:pPr marL="0" indent="0">
              <a:buNone/>
            </a:pPr>
            <a:r>
              <a:rPr lang="en-US" sz="1000" dirty="0">
                <a:solidFill>
                  <a:srgbClr val="94A3B8"/>
                </a:solidFill>
                <a:latin typeface="Calibri" pitchFamily="34" charset="0"/>
                <a:ea typeface="Calibri" pitchFamily="34" charset="-122"/>
                <a:cs typeface="Calibri" pitchFamily="34" charset="-120"/>
              </a:rPr>
              <a:t>Antibióticos con criterio  ·  Dr. V. H. Espinoza Román</a:t>
            </a:r>
            <a:endParaRPr lang="en-US" sz="1000" dirty="0"/>
          </a:p>
        </p:txBody>
      </p:sp>
      <p:sp>
        <p:nvSpPr>
          <p:cNvPr id="3" name="Text 1"/>
          <p:cNvSpPr txBox="1"/>
          <p:nvPr/>
        </p:nvSpPr>
        <p:spPr>
          <a:xfrm>
            <a:off x="548640" y="384048"/>
            <a:ext cx="11091672" cy="731520"/>
          </a:xfrm>
          <a:prstGeom prst="rect">
            <a:avLst/>
          </a:prstGeom>
          <a:noFill/>
          <a:ln/>
        </p:spPr>
        <p:txBody>
          <a:bodyPr wrap="square" lIns="0" tIns="0" rIns="0" bIns="0" rtlCol="0" anchor="ctr"/>
          <a:lstStyle/>
          <a:p>
            <a:pPr marL="0" indent="0">
              <a:buNone/>
            </a:pPr>
            <a:r>
              <a:rPr lang="en-US" sz="3000" b="1" dirty="0">
                <a:solidFill>
                  <a:srgbClr val="13294B"/>
                </a:solidFill>
                <a:latin typeface="Arial" pitchFamily="34" charset="0"/>
                <a:ea typeface="Arial" pitchFamily="34" charset="-122"/>
                <a:cs typeface="Arial" pitchFamily="34" charset="-120"/>
              </a:rPr>
              <a:t>Referencias</a:t>
            </a:r>
            <a:endParaRPr lang="en-US" sz="3000" dirty="0"/>
          </a:p>
        </p:txBody>
      </p:sp>
      <p:sp>
        <p:nvSpPr>
          <p:cNvPr id="4" name="Text 2"/>
          <p:cNvSpPr txBox="1"/>
          <p:nvPr/>
        </p:nvSpPr>
        <p:spPr>
          <a:xfrm>
            <a:off x="548640" y="1280160"/>
            <a:ext cx="5440680" cy="4572000"/>
          </a:xfrm>
          <a:prstGeom prst="rect">
            <a:avLst/>
          </a:prstGeom>
          <a:noFill/>
          <a:ln/>
        </p:spPr>
        <p:txBody>
          <a:bodyPr wrap="square" lIns="0" tIns="0" rIns="0" bIns="0" rtlCol="0" anchor="t"/>
          <a:lstStyle/>
          <a:p>
            <a:pPr marL="342900" indent="-342900">
              <a:spcAft>
                <a:spcPts val="800"/>
              </a:spcAft>
              <a:buSzPct val="100000"/>
              <a:buFont typeface="+mj-lt"/>
              <a:buAutoNum type="arabicPeriod"/>
            </a:pPr>
            <a:r>
              <a:rPr lang="en-US" sz="1200" dirty="0">
                <a:solidFill>
                  <a:srgbClr val="1F2A37"/>
                </a:solidFill>
                <a:latin typeface="Calibri" pitchFamily="34" charset="0"/>
                <a:ea typeface="Calibri" pitchFamily="34" charset="-122"/>
                <a:cs typeface="Calibri" pitchFamily="34" charset="-120"/>
              </a:rPr>
              <a:t>Wong D. The psychology of antimicrobial prescribing behaviors. BC Med J. 2025;67(6):200-1.</a:t>
            </a:r>
            <a:endParaRPr lang="en-US" sz="1200" dirty="0"/>
          </a:p>
          <a:p>
            <a:pPr marL="342900" indent="-342900">
              <a:spcAft>
                <a:spcPts val="800"/>
              </a:spcAft>
              <a:buSzPct val="100000"/>
              <a:buFont typeface="+mj-lt"/>
              <a:buAutoNum type="arabicPeriod"/>
            </a:pPr>
            <a:r>
              <a:rPr lang="en-US" sz="1200" dirty="0">
                <a:solidFill>
                  <a:srgbClr val="1F2A37"/>
                </a:solidFill>
                <a:latin typeface="Calibri" pitchFamily="34" charset="0"/>
                <a:ea typeface="Calibri" pitchFamily="34" charset="-122"/>
                <a:cs typeface="Calibri" pitchFamily="34" charset="-120"/>
              </a:rPr>
              <a:t>Lansink C, Sinha B, Meessen N, et al. Why do physicians prescribe antibiotics? A systematic review of the psycho-socio-organisational factors related to potentially inappropriate prescribing of antimicrobials in Europe. Infect Dis Rep. 2024;16:664-83.</a:t>
            </a:r>
            <a:endParaRPr lang="en-US" sz="1200" dirty="0"/>
          </a:p>
          <a:p>
            <a:pPr marL="342900" indent="-342900">
              <a:spcAft>
                <a:spcPts val="800"/>
              </a:spcAft>
              <a:buSzPct val="100000"/>
              <a:buFont typeface="+mj-lt"/>
              <a:buAutoNum type="arabicPeriod"/>
            </a:pPr>
            <a:r>
              <a:rPr lang="en-US" sz="1200" dirty="0">
                <a:solidFill>
                  <a:srgbClr val="1F2A37"/>
                </a:solidFill>
                <a:latin typeface="Calibri" pitchFamily="34" charset="0"/>
                <a:ea typeface="Calibri" pitchFamily="34" charset="-122"/>
                <a:cs typeface="Calibri" pitchFamily="34" charset="-120"/>
              </a:rPr>
              <a:t>Meeker D, Linder JA, Fox CR, et al. Effect of behavioral interventions on inappropriate antibiotic prescribing among primary care practices: a randomized clinical trial. JAMA. 2016;315(6):562-70.</a:t>
            </a:r>
            <a:endParaRPr lang="en-US" sz="1200" dirty="0"/>
          </a:p>
          <a:p>
            <a:pPr marL="342900" indent="-342900">
              <a:spcAft>
                <a:spcPts val="800"/>
              </a:spcAft>
              <a:buSzPct val="100000"/>
              <a:buFont typeface="+mj-lt"/>
              <a:buAutoNum type="arabicPeriod"/>
            </a:pPr>
            <a:r>
              <a:rPr lang="en-US" sz="1200" dirty="0">
                <a:solidFill>
                  <a:srgbClr val="1F2A37"/>
                </a:solidFill>
                <a:latin typeface="Calibri" pitchFamily="34" charset="0"/>
                <a:ea typeface="Calibri" pitchFamily="34" charset="-122"/>
                <a:cs typeface="Calibri" pitchFamily="34" charset="-120"/>
              </a:rPr>
              <a:t>Arnold SR, Straus SE. Interventions to improve antibiotic prescribing practices in ambulatory care. Cochrane Database Syst Rev. 2005;(4):CD003539.</a:t>
            </a:r>
            <a:endParaRPr lang="en-US" sz="1200" dirty="0"/>
          </a:p>
          <a:p>
            <a:pPr marL="342900" indent="-342900">
              <a:spcAft>
                <a:spcPts val="800"/>
              </a:spcAft>
              <a:buSzPct val="100000"/>
              <a:buFont typeface="+mj-lt"/>
              <a:buAutoNum type="arabicPeriod"/>
            </a:pPr>
            <a:r>
              <a:rPr lang="en-US" sz="1200" dirty="0">
                <a:solidFill>
                  <a:srgbClr val="1F2A37"/>
                </a:solidFill>
                <a:latin typeface="Calibri" pitchFamily="34" charset="0"/>
                <a:ea typeface="Calibri" pitchFamily="34" charset="-122"/>
                <a:cs typeface="Calibri" pitchFamily="34" charset="-120"/>
              </a:rPr>
              <a:t>Acampora M, Graffigna G. Educational intervention to optimise antibiotic prescribing: a narrative review of recent evidence. J Hosp Infect. 2026;174:146-60.</a:t>
            </a:r>
            <a:endParaRPr lang="en-US" sz="1200" dirty="0"/>
          </a:p>
        </p:txBody>
      </p:sp>
      <p:sp>
        <p:nvSpPr>
          <p:cNvPr id="5" name="Text 3"/>
          <p:cNvSpPr txBox="1"/>
          <p:nvPr/>
        </p:nvSpPr>
        <p:spPr>
          <a:xfrm>
            <a:off x="6199632" y="1280160"/>
            <a:ext cx="5440680" cy="3291840"/>
          </a:xfrm>
          <a:prstGeom prst="rect">
            <a:avLst/>
          </a:prstGeom>
          <a:noFill/>
          <a:ln/>
        </p:spPr>
        <p:txBody>
          <a:bodyPr wrap="square" lIns="0" tIns="0" rIns="0" bIns="0" rtlCol="0" anchor="t"/>
          <a:lstStyle/>
          <a:p>
            <a:pPr marL="342900" indent="-342900">
              <a:spcAft>
                <a:spcPts val="800"/>
              </a:spcAft>
              <a:buSzPct val="100000"/>
              <a:buFont typeface="+mj-lt"/>
              <a:buAutoNum type="arabicPeriod" startAt="6"/>
            </a:pPr>
            <a:r>
              <a:rPr lang="en-US" sz="1200" dirty="0">
                <a:solidFill>
                  <a:srgbClr val="1F2A37"/>
                </a:solidFill>
                <a:latin typeface="Calibri" pitchFamily="34" charset="0"/>
                <a:ea typeface="Calibri" pitchFamily="34" charset="-122"/>
                <a:cs typeface="Calibri" pitchFamily="34" charset="-120"/>
              </a:rPr>
              <a:t>Linder JA, Meeker D, Fox CR, et al. Effects of behavioral interventions on inappropriate antibiotic prescribing in primary care 12 months after stopping interventions. JAMA. 2017;318(14):1391-2.</a:t>
            </a:r>
            <a:endParaRPr lang="en-US" sz="1200" dirty="0"/>
          </a:p>
          <a:p>
            <a:pPr marL="342900" indent="-342900">
              <a:spcAft>
                <a:spcPts val="800"/>
              </a:spcAft>
              <a:buSzPct val="100000"/>
              <a:buFont typeface="+mj-lt"/>
              <a:buAutoNum type="arabicPeriod" startAt="6"/>
            </a:pPr>
            <a:r>
              <a:rPr lang="en-US" sz="1200" dirty="0">
                <a:solidFill>
                  <a:srgbClr val="1F2A37"/>
                </a:solidFill>
                <a:latin typeface="Calibri" pitchFamily="34" charset="0"/>
                <a:ea typeface="Calibri" pitchFamily="34" charset="-122"/>
                <a:cs typeface="Calibri" pitchFamily="34" charset="-120"/>
              </a:rPr>
              <a:t>Mangione-Smith R, McGlynn EA, Elliott MN, et al. The relationship between perceived parental expectations and pediatrician antimicrobial prescribing behavior. Pediatrics. 1999;103(4):711-8.</a:t>
            </a:r>
            <a:endParaRPr lang="en-US" sz="1200" dirty="0"/>
          </a:p>
          <a:p>
            <a:pPr marL="342900" indent="-342900">
              <a:spcAft>
                <a:spcPts val="800"/>
              </a:spcAft>
              <a:buSzPct val="100000"/>
              <a:buFont typeface="+mj-lt"/>
              <a:buAutoNum type="arabicPeriod" startAt="6"/>
            </a:pPr>
            <a:r>
              <a:rPr lang="en-US" sz="1200" dirty="0">
                <a:solidFill>
                  <a:srgbClr val="1F2A37"/>
                </a:solidFill>
                <a:latin typeface="Calibri" pitchFamily="34" charset="0"/>
                <a:ea typeface="Calibri" pitchFamily="34" charset="-122"/>
                <a:cs typeface="Calibri" pitchFamily="34" charset="-120"/>
              </a:rPr>
              <a:t>Lieberthal AS, Carroll AE, Chonmaitree T, et al. The diagnosis and management of acute otitis media. Pediatrics. 2013;131(3):e964-99.</a:t>
            </a:r>
            <a:endParaRPr lang="en-US" sz="1200" dirty="0"/>
          </a:p>
          <a:p>
            <a:pPr marL="342900" indent="-342900">
              <a:spcAft>
                <a:spcPts val="800"/>
              </a:spcAft>
              <a:buSzPct val="100000"/>
              <a:buFont typeface="+mj-lt"/>
              <a:buAutoNum type="arabicPeriod" startAt="6"/>
            </a:pPr>
            <a:r>
              <a:rPr lang="en-US" sz="1200" dirty="0">
                <a:solidFill>
                  <a:srgbClr val="1F2A37"/>
                </a:solidFill>
                <a:latin typeface="Calibri" pitchFamily="34" charset="0"/>
                <a:ea typeface="Calibri" pitchFamily="34" charset="-122"/>
                <a:cs typeface="Calibri" pitchFamily="34" charset="-120"/>
              </a:rPr>
              <a:t>Chua KP, Fischer MA, Linder JA. Appropriateness of outpatient antibiotic prescribing among privately insured US patients. BMJ. 2019;364:k5092.</a:t>
            </a:r>
            <a:endParaRPr lang="en-US" sz="1200" dirty="0"/>
          </a:p>
        </p:txBody>
      </p:sp>
      <p:sp>
        <p:nvSpPr>
          <p:cNvPr id="6" name="Shape 4"/>
          <p:cNvSpPr/>
          <p:nvPr/>
        </p:nvSpPr>
        <p:spPr>
          <a:xfrm>
            <a:off x="6199632" y="4800600"/>
            <a:ext cx="5440680" cy="1143000"/>
          </a:xfrm>
          <a:prstGeom prst="roundRect">
            <a:avLst>
              <a:gd name="adj" fmla="val 8000"/>
            </a:avLst>
          </a:prstGeom>
          <a:solidFill>
            <a:srgbClr val="13294B"/>
          </a:solidFill>
          <a:ln/>
        </p:spPr>
      </p:sp>
      <p:sp>
        <p:nvSpPr>
          <p:cNvPr id="7" name="Text 5"/>
          <p:cNvSpPr txBox="1"/>
          <p:nvPr/>
        </p:nvSpPr>
        <p:spPr>
          <a:xfrm>
            <a:off x="6400800" y="4800600"/>
            <a:ext cx="5029200" cy="1143000"/>
          </a:xfrm>
          <a:prstGeom prst="rect">
            <a:avLst/>
          </a:prstGeom>
          <a:noFill/>
          <a:ln/>
        </p:spPr>
        <p:txBody>
          <a:bodyPr wrap="square" lIns="0" tIns="0" rIns="0" bIns="0" rtlCol="0" anchor="ctr"/>
          <a:lstStyle/>
          <a:p>
            <a:pPr marL="0" indent="0">
              <a:buNone/>
            </a:pPr>
            <a:r>
              <a:rPr lang="en-US" sz="2200" b="1" dirty="0">
                <a:solidFill>
                  <a:srgbClr val="F5A623"/>
                </a:solidFill>
                <a:latin typeface="Arial" pitchFamily="34" charset="0"/>
                <a:ea typeface="Arial" pitchFamily="34" charset="-122"/>
                <a:cs typeface="Arial" pitchFamily="34" charset="-120"/>
              </a:rPr>
              <a:t>¡Gracias!</a:t>
            </a:r>
            <a:endParaRPr lang="en-US" sz="1500" dirty="0"/>
          </a:p>
          <a:p>
            <a:pPr marL="0" indent="0">
              <a:buNone/>
            </a:pPr>
            <a:r>
              <a:rPr lang="en-US" sz="1400" dirty="0">
                <a:solidFill>
                  <a:srgbClr val="FFFFFF"/>
                </a:solidFill>
                <a:latin typeface="Arial" pitchFamily="34" charset="0"/>
                <a:ea typeface="Arial" pitchFamily="34" charset="-122"/>
                <a:cs typeface="Arial" pitchFamily="34" charset="-120"/>
              </a:rPr>
              <a:t>Dr. Victor Hugo Espinoza Román · Infectólogo Pediatra</a:t>
            </a:r>
            <a:endParaRPr lang="en-US" sz="1500" dirty="0"/>
          </a:p>
        </p:txBody>
      </p:sp>
      <p:sp>
        <p:nvSpPr>
          <p:cNvPr id="25" name="Slide Number Placeholder 0"/>
          <p:cNvSpPr>
            <a:spLocks noGrp="1"/>
          </p:cNvSpPr>
          <p:nvPr>
            <p:ph type="sldNum" sz="quarter" idx="4294967295"/>
          </p:nvPr>
        </p:nvSpPr>
        <p:spPr>
          <a:xfrm>
            <a:off x="11201400" y="6419088"/>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4A3B8"/>
                </a:solidFill>
                <a:latin typeface="Calibri"/>
                <a:ea typeface="Calibri"/>
                <a:cs typeface="Calibri"/>
              </a:defRPr>
            </a:lvl1pPr>
          </a:lstStyle>
          <a:p>
            <a:pPr algn="r"/>
            <a:fld id="{F7021451-1387-4CA6-816F-3879F97B5CBC}" type="slidenum">
              <a:rPr lang="en-US" b="0"/>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C17C59A9-0628-8875-D0B5-878D5EE2DAB7}"/>
              </a:ext>
            </a:extLst>
          </p:cNvPr>
          <p:cNvPicPr>
            <a:picLocks noChangeAspect="1"/>
          </p:cNvPicPr>
          <p:nvPr/>
        </p:nvPicPr>
        <p:blipFill>
          <a:blip r:embed="rId2"/>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60187825-93DA-405D-954D-6C8066F69C0B}"/>
              </a:ext>
            </a:extLst>
          </p:cNvPr>
          <p:cNvSpPr txBox="1"/>
          <p:nvPr/>
        </p:nvSpPr>
        <p:spPr>
          <a:xfrm>
            <a:off x="1219200" y="589280"/>
            <a:ext cx="6339840" cy="1384995"/>
          </a:xfrm>
          <a:prstGeom prst="rect">
            <a:avLst/>
          </a:prstGeom>
          <a:noFill/>
        </p:spPr>
        <p:txBody>
          <a:bodyPr wrap="square" rtlCol="0">
            <a:spAutoFit/>
          </a:bodyPr>
          <a:lstStyle/>
          <a:p>
            <a:r>
              <a:rPr lang="es-MX" sz="2800" b="1" dirty="0" err="1">
                <a:solidFill>
                  <a:schemeClr val="bg1">
                    <a:lumMod val="85000"/>
                  </a:schemeClr>
                </a:solidFill>
              </a:rPr>
              <a:t>Dr</a:t>
            </a:r>
            <a:r>
              <a:rPr lang="es-MX" sz="2800" b="1" dirty="0">
                <a:solidFill>
                  <a:schemeClr val="bg1">
                    <a:lumMod val="85000"/>
                  </a:schemeClr>
                </a:solidFill>
              </a:rPr>
              <a:t> Victor Hugo Espinoza Román</a:t>
            </a:r>
          </a:p>
          <a:p>
            <a:endParaRPr lang="es-MX" sz="2800" dirty="0">
              <a:solidFill>
                <a:schemeClr val="bg1"/>
              </a:solidFill>
            </a:endParaRPr>
          </a:p>
          <a:p>
            <a:r>
              <a:rPr lang="es-MX" sz="2800" dirty="0">
                <a:solidFill>
                  <a:schemeClr val="bg1"/>
                </a:solidFill>
              </a:rPr>
              <a:t>WhatsApp 782-82-704-34</a:t>
            </a:r>
          </a:p>
        </p:txBody>
      </p:sp>
      <p:sp>
        <p:nvSpPr>
          <p:cNvPr id="3" name="CuadroTexto 2">
            <a:extLst>
              <a:ext uri="{FF2B5EF4-FFF2-40B4-BE49-F238E27FC236}">
                <a16:creationId xmlns:a16="http://schemas.microsoft.com/office/drawing/2014/main" id="{15AE291F-EFFC-435E-8A99-BA0ED317DFB0}"/>
              </a:ext>
            </a:extLst>
          </p:cNvPr>
          <p:cNvSpPr txBox="1"/>
          <p:nvPr/>
        </p:nvSpPr>
        <p:spPr>
          <a:xfrm>
            <a:off x="1219200" y="2390254"/>
            <a:ext cx="6339840" cy="1384995"/>
          </a:xfrm>
          <a:prstGeom prst="rect">
            <a:avLst/>
          </a:prstGeom>
          <a:noFill/>
        </p:spPr>
        <p:txBody>
          <a:bodyPr wrap="square" rtlCol="0">
            <a:spAutoFit/>
          </a:bodyPr>
          <a:lstStyle/>
          <a:p>
            <a:r>
              <a:rPr lang="es-MX" sz="2800" b="1" dirty="0">
                <a:solidFill>
                  <a:schemeClr val="bg1">
                    <a:lumMod val="85000"/>
                  </a:schemeClr>
                </a:solidFill>
              </a:rPr>
              <a:t>Descarga la clase en </a:t>
            </a:r>
          </a:p>
          <a:p>
            <a:endParaRPr lang="es-MX" sz="2800" dirty="0">
              <a:solidFill>
                <a:schemeClr val="bg1"/>
              </a:solidFill>
            </a:endParaRPr>
          </a:p>
          <a:p>
            <a:r>
              <a:rPr lang="es-MX" sz="2800" dirty="0">
                <a:solidFill>
                  <a:schemeClr val="bg1"/>
                </a:solidFill>
              </a:rPr>
              <a:t>www.pediatraenpozarica.com/clase</a:t>
            </a:r>
          </a:p>
        </p:txBody>
      </p:sp>
      <p:sp>
        <p:nvSpPr>
          <p:cNvPr id="4" name="CuadroTexto 3">
            <a:extLst>
              <a:ext uri="{FF2B5EF4-FFF2-40B4-BE49-F238E27FC236}">
                <a16:creationId xmlns:a16="http://schemas.microsoft.com/office/drawing/2014/main" id="{E682CE98-C709-4A10-A5A1-38148D9A186B}"/>
              </a:ext>
            </a:extLst>
          </p:cNvPr>
          <p:cNvSpPr txBox="1"/>
          <p:nvPr/>
        </p:nvSpPr>
        <p:spPr>
          <a:xfrm>
            <a:off x="1094509" y="4191228"/>
            <a:ext cx="7716982" cy="2246769"/>
          </a:xfrm>
          <a:prstGeom prst="rect">
            <a:avLst/>
          </a:prstGeom>
          <a:noFill/>
        </p:spPr>
        <p:txBody>
          <a:bodyPr wrap="square" rtlCol="0">
            <a:spAutoFit/>
          </a:bodyPr>
          <a:lstStyle/>
          <a:p>
            <a:r>
              <a:rPr lang="es-MX" sz="2800" b="1" dirty="0">
                <a:solidFill>
                  <a:schemeClr val="bg1">
                    <a:lumMod val="85000"/>
                  </a:schemeClr>
                </a:solidFill>
              </a:rPr>
              <a:t>Sígueme en Facebook:</a:t>
            </a:r>
          </a:p>
          <a:p>
            <a:endParaRPr lang="es-MX" sz="2800" dirty="0">
              <a:solidFill>
                <a:schemeClr val="bg1"/>
              </a:solidFill>
            </a:endParaRPr>
          </a:p>
          <a:p>
            <a:r>
              <a:rPr lang="es-MX" sz="2800" dirty="0">
                <a:solidFill>
                  <a:schemeClr val="bg1"/>
                </a:solidFill>
              </a:rPr>
              <a:t>Dr. </a:t>
            </a:r>
            <a:r>
              <a:rPr lang="es-MX" sz="2800" dirty="0" err="1">
                <a:solidFill>
                  <a:schemeClr val="bg1"/>
                </a:solidFill>
              </a:rPr>
              <a:t>Victor</a:t>
            </a:r>
            <a:r>
              <a:rPr lang="es-MX" sz="2800" dirty="0">
                <a:solidFill>
                  <a:schemeClr val="bg1"/>
                </a:solidFill>
              </a:rPr>
              <a:t> Espinoza Pediatra </a:t>
            </a:r>
            <a:r>
              <a:rPr lang="es-MX" sz="2800" dirty="0" err="1">
                <a:solidFill>
                  <a:schemeClr val="bg1"/>
                </a:solidFill>
              </a:rPr>
              <a:t>Infectólogo</a:t>
            </a:r>
            <a:endParaRPr lang="es-MX" sz="2800" dirty="0">
              <a:solidFill>
                <a:schemeClr val="bg1"/>
              </a:solidFill>
            </a:endParaRPr>
          </a:p>
          <a:p>
            <a:endParaRPr lang="es-MX" sz="2800" dirty="0">
              <a:solidFill>
                <a:schemeClr val="bg1"/>
              </a:solidFill>
            </a:endParaRPr>
          </a:p>
          <a:p>
            <a:r>
              <a:rPr lang="es-MX" sz="2800" dirty="0">
                <a:solidFill>
                  <a:schemeClr val="bg1"/>
                </a:solidFill>
              </a:rPr>
              <a:t>https://www.facebook.com/pediatraenpozarica</a:t>
            </a:r>
          </a:p>
        </p:txBody>
      </p:sp>
    </p:spTree>
    <p:extLst>
      <p:ext uri="{BB962C8B-B14F-4D97-AF65-F5344CB8AC3E}">
        <p14:creationId xmlns:p14="http://schemas.microsoft.com/office/powerpoint/2010/main" val="2576007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754</TotalTime>
  <Words>6979</Words>
  <Application>Microsoft Office PowerPoint</Application>
  <PresentationFormat>Panorámica</PresentationFormat>
  <Paragraphs>585</Paragraphs>
  <Slides>41</Slides>
  <Notes>39</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41</vt:i4>
      </vt:variant>
    </vt:vector>
  </HeadingPairs>
  <TitlesOfParts>
    <vt:vector size="45" baseType="lpstr">
      <vt:lpstr>Arial</vt:lpstr>
      <vt:lpstr>Calibri</vt:lpstr>
      <vt:lpstr>Google Sans Flex</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Antibióticos con criterio en la consulta pediátrica</dc:title>
  <dc:subject>PptxGenJS Presentation</dc:subject>
  <dc:creator>Dr. Victor Hugo Espinoza Román</dc:creator>
  <cp:lastModifiedBy>Usuario</cp:lastModifiedBy>
  <cp:revision>56</cp:revision>
  <dcterms:created xsi:type="dcterms:W3CDTF">2026-10-01T17:23:43Z</dcterms:created>
  <dcterms:modified xsi:type="dcterms:W3CDTF">2026-10-03T01:30:52Z</dcterms:modified>
</cp:coreProperties>
</file>